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6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0" r:id="rId1"/>
    <p:sldMasterId id="2147483677" r:id="rId2"/>
    <p:sldMasterId id="2147483675" r:id="rId3"/>
    <p:sldMasterId id="2147483673" r:id="rId4"/>
    <p:sldMasterId id="2147483678" r:id="rId5"/>
    <p:sldMasterId id="2147483674" r:id="rId6"/>
    <p:sldMasterId id="2147483676" r:id="rId7"/>
  </p:sldMasterIdLst>
  <p:notesMasterIdLst>
    <p:notesMasterId r:id="rId69"/>
  </p:notesMasterIdLst>
  <p:handoutMasterIdLst>
    <p:handoutMasterId r:id="rId70"/>
  </p:handoutMasterIdLst>
  <p:sldIdLst>
    <p:sldId id="256" r:id="rId8"/>
    <p:sldId id="323" r:id="rId9"/>
    <p:sldId id="324" r:id="rId10"/>
    <p:sldId id="325" r:id="rId11"/>
    <p:sldId id="326" r:id="rId12"/>
    <p:sldId id="314" r:id="rId13"/>
    <p:sldId id="259" r:id="rId14"/>
    <p:sldId id="315" r:id="rId15"/>
    <p:sldId id="316" r:id="rId16"/>
    <p:sldId id="262" r:id="rId17"/>
    <p:sldId id="303" r:id="rId18"/>
    <p:sldId id="263" r:id="rId19"/>
    <p:sldId id="264" r:id="rId20"/>
    <p:sldId id="304" r:id="rId21"/>
    <p:sldId id="266" r:id="rId22"/>
    <p:sldId id="321" r:id="rId23"/>
    <p:sldId id="338" r:id="rId24"/>
    <p:sldId id="340" r:id="rId25"/>
    <p:sldId id="339" r:id="rId26"/>
    <p:sldId id="341" r:id="rId27"/>
    <p:sldId id="342" r:id="rId28"/>
    <p:sldId id="343" r:id="rId29"/>
    <p:sldId id="344" r:id="rId30"/>
    <p:sldId id="345" r:id="rId31"/>
    <p:sldId id="273" r:id="rId32"/>
    <p:sldId id="274" r:id="rId33"/>
    <p:sldId id="320" r:id="rId34"/>
    <p:sldId id="305" r:id="rId35"/>
    <p:sldId id="307" r:id="rId36"/>
    <p:sldId id="268" r:id="rId37"/>
    <p:sldId id="270" r:id="rId38"/>
    <p:sldId id="271" r:id="rId39"/>
    <p:sldId id="310" r:id="rId40"/>
    <p:sldId id="327" r:id="rId41"/>
    <p:sldId id="337" r:id="rId42"/>
    <p:sldId id="311" r:id="rId43"/>
    <p:sldId id="313" r:id="rId44"/>
    <p:sldId id="312" r:id="rId45"/>
    <p:sldId id="322" r:id="rId46"/>
    <p:sldId id="317" r:id="rId47"/>
    <p:sldId id="278" r:id="rId48"/>
    <p:sldId id="279" r:id="rId49"/>
    <p:sldId id="328" r:id="rId50"/>
    <p:sldId id="329" r:id="rId51"/>
    <p:sldId id="282" r:id="rId52"/>
    <p:sldId id="331" r:id="rId53"/>
    <p:sldId id="281" r:id="rId54"/>
    <p:sldId id="332" r:id="rId55"/>
    <p:sldId id="330" r:id="rId56"/>
    <p:sldId id="333" r:id="rId57"/>
    <p:sldId id="285" r:id="rId58"/>
    <p:sldId id="292" r:id="rId59"/>
    <p:sldId id="288" r:id="rId60"/>
    <p:sldId id="335" r:id="rId61"/>
    <p:sldId id="291" r:id="rId62"/>
    <p:sldId id="334" r:id="rId63"/>
    <p:sldId id="294" r:id="rId64"/>
    <p:sldId id="297" r:id="rId65"/>
    <p:sldId id="336" r:id="rId66"/>
    <p:sldId id="300" r:id="rId67"/>
    <p:sldId id="301" r:id="rId6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639EB42-86C1-4B62-82B2-1A988C16B9B2}">
          <p14:sldIdLst>
            <p14:sldId id="256"/>
            <p14:sldId id="323"/>
            <p14:sldId id="324"/>
            <p14:sldId id="325"/>
            <p14:sldId id="326"/>
            <p14:sldId id="314"/>
            <p14:sldId id="259"/>
            <p14:sldId id="315"/>
            <p14:sldId id="316"/>
            <p14:sldId id="262"/>
            <p14:sldId id="303"/>
            <p14:sldId id="263"/>
            <p14:sldId id="264"/>
            <p14:sldId id="304"/>
            <p14:sldId id="266"/>
            <p14:sldId id="321"/>
            <p14:sldId id="338"/>
            <p14:sldId id="340"/>
            <p14:sldId id="339"/>
            <p14:sldId id="341"/>
            <p14:sldId id="342"/>
            <p14:sldId id="343"/>
            <p14:sldId id="344"/>
            <p14:sldId id="345"/>
            <p14:sldId id="273"/>
            <p14:sldId id="274"/>
            <p14:sldId id="320"/>
            <p14:sldId id="305"/>
            <p14:sldId id="307"/>
            <p14:sldId id="268"/>
            <p14:sldId id="270"/>
            <p14:sldId id="271"/>
            <p14:sldId id="310"/>
            <p14:sldId id="327"/>
            <p14:sldId id="337"/>
            <p14:sldId id="311"/>
            <p14:sldId id="313"/>
            <p14:sldId id="312"/>
            <p14:sldId id="322"/>
            <p14:sldId id="317"/>
            <p14:sldId id="278"/>
            <p14:sldId id="279"/>
            <p14:sldId id="328"/>
            <p14:sldId id="329"/>
            <p14:sldId id="282"/>
            <p14:sldId id="331"/>
            <p14:sldId id="281"/>
            <p14:sldId id="332"/>
            <p14:sldId id="330"/>
            <p14:sldId id="333"/>
            <p14:sldId id="285"/>
            <p14:sldId id="292"/>
            <p14:sldId id="288"/>
            <p14:sldId id="335"/>
            <p14:sldId id="291"/>
            <p14:sldId id="334"/>
            <p14:sldId id="294"/>
            <p14:sldId id="297"/>
            <p14:sldId id="336"/>
            <p14:sldId id="300"/>
            <p14:sldId id="30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5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AE8"/>
    <a:srgbClr val="D0D3CD"/>
    <a:srgbClr val="4B622C"/>
    <a:srgbClr val="5185C2"/>
    <a:srgbClr val="246282"/>
    <a:srgbClr val="008AB3"/>
    <a:srgbClr val="6BAC00"/>
    <a:srgbClr val="EE8922"/>
    <a:srgbClr val="38BFC8"/>
    <a:srgbClr val="004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12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2976" y="342"/>
      </p:cViewPr>
      <p:guideLst>
        <p:guide orient="horz" pos="225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21816"/>
    </p:cViewPr>
  </p:sorter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microsoft.com/office/2018/10/relationships/authors" Target="authors.xml"/><Relationship Id="rId7" Type="http://schemas.openxmlformats.org/officeDocument/2006/relationships/slideMaster" Target="slideMasters/slideMaster7.xml"/><Relationship Id="rId7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029990-893D-42BE-9875-C5FFCE4C0BA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5CDA2E8-4E7A-4D4E-9EF0-58D275FC2DF9}">
      <dgm:prSet phldrT="[Text]"/>
      <dgm:spPr/>
      <dgm:t>
        <a:bodyPr/>
        <a:lstStyle/>
        <a:p>
          <a:r>
            <a:rPr lang="en-US" b="1" dirty="0"/>
            <a:t>Merced FY 2026 Budget</a:t>
          </a:r>
        </a:p>
      </dgm:t>
    </dgm:pt>
    <dgm:pt modelId="{9AA58DE6-9F9B-4858-B916-665CB61ED795}" type="parTrans" cxnId="{E00D3272-C8B5-4D47-8EE2-20DC25250B84}">
      <dgm:prSet/>
      <dgm:spPr/>
      <dgm:t>
        <a:bodyPr/>
        <a:lstStyle/>
        <a:p>
          <a:endParaRPr lang="en-US"/>
        </a:p>
      </dgm:t>
    </dgm:pt>
    <dgm:pt modelId="{A8145F52-FC63-4CA3-99F4-320EC5C230E5}" type="sibTrans" cxnId="{E00D3272-C8B5-4D47-8EE2-20DC25250B84}">
      <dgm:prSet/>
      <dgm:spPr/>
      <dgm:t>
        <a:bodyPr/>
        <a:lstStyle/>
        <a:p>
          <a:endParaRPr lang="en-US" dirty="0"/>
        </a:p>
      </dgm:t>
    </dgm:pt>
    <dgm:pt modelId="{5EBCAB7A-A511-4111-A18D-BC681F4D08AF}">
      <dgm:prSet phldrT="[Text]"/>
      <dgm:spPr/>
      <dgm:t>
        <a:bodyPr/>
        <a:lstStyle/>
        <a:p>
          <a:r>
            <a:rPr lang="en-US" b="1" dirty="0"/>
            <a:t>Known &amp; Measurable Adjustments</a:t>
          </a:r>
        </a:p>
      </dgm:t>
    </dgm:pt>
    <dgm:pt modelId="{34495E9B-5A84-4823-BFDE-E747B5382995}" type="parTrans" cxnId="{CB0A6204-DAE9-4583-A979-CF79DBC086A2}">
      <dgm:prSet/>
      <dgm:spPr/>
      <dgm:t>
        <a:bodyPr/>
        <a:lstStyle/>
        <a:p>
          <a:endParaRPr lang="en-US"/>
        </a:p>
      </dgm:t>
    </dgm:pt>
    <dgm:pt modelId="{E08E014C-A841-415F-8F77-52D4D5B129F3}" type="sibTrans" cxnId="{CB0A6204-DAE9-4583-A979-CF79DBC086A2}">
      <dgm:prSet/>
      <dgm:spPr/>
      <dgm:t>
        <a:bodyPr/>
        <a:lstStyle/>
        <a:p>
          <a:endParaRPr lang="en-US" dirty="0"/>
        </a:p>
      </dgm:t>
    </dgm:pt>
    <dgm:pt modelId="{BA18EC69-AA57-4AE8-8272-95FCABF3360A}">
      <dgm:prSet phldrT="[Text]"/>
      <dgm:spPr/>
      <dgm:t>
        <a:bodyPr/>
        <a:lstStyle/>
        <a:p>
          <a:r>
            <a:rPr lang="en-US" b="1" dirty="0"/>
            <a:t>Test Year Revenue Requirement</a:t>
          </a:r>
        </a:p>
      </dgm:t>
    </dgm:pt>
    <dgm:pt modelId="{4051C14B-7B1C-4B5D-9680-1898D9DC7E61}" type="parTrans" cxnId="{560F44E5-7DD6-4EA7-A700-3AB12843EA7B}">
      <dgm:prSet/>
      <dgm:spPr/>
      <dgm:t>
        <a:bodyPr/>
        <a:lstStyle/>
        <a:p>
          <a:endParaRPr lang="en-US"/>
        </a:p>
      </dgm:t>
    </dgm:pt>
    <dgm:pt modelId="{9973F029-9FBD-4476-987E-138651F0D804}" type="sibTrans" cxnId="{560F44E5-7DD6-4EA7-A700-3AB12843EA7B}">
      <dgm:prSet/>
      <dgm:spPr/>
      <dgm:t>
        <a:bodyPr/>
        <a:lstStyle/>
        <a:p>
          <a:endParaRPr lang="en-US"/>
        </a:p>
      </dgm:t>
    </dgm:pt>
    <dgm:pt modelId="{8491AEAE-6A7A-4840-BD28-DF355D9704C5}" type="pres">
      <dgm:prSet presAssocID="{3B029990-893D-42BE-9875-C5FFCE4C0BA4}" presName="Name0" presStyleCnt="0">
        <dgm:presLayoutVars>
          <dgm:dir/>
          <dgm:resizeHandles val="exact"/>
        </dgm:presLayoutVars>
      </dgm:prSet>
      <dgm:spPr/>
    </dgm:pt>
    <dgm:pt modelId="{19F312E1-A237-48AF-AF5A-9D5C9AC7FA27}" type="pres">
      <dgm:prSet presAssocID="{C5CDA2E8-4E7A-4D4E-9EF0-58D275FC2DF9}" presName="node" presStyleLbl="node1" presStyleIdx="0" presStyleCnt="3" custLinFactY="41815" custLinFactNeighborX="611" custLinFactNeighborY="100000">
        <dgm:presLayoutVars>
          <dgm:bulletEnabled val="1"/>
        </dgm:presLayoutVars>
      </dgm:prSet>
      <dgm:spPr/>
    </dgm:pt>
    <dgm:pt modelId="{2F1BE713-0B5F-43FE-BC50-CCAB041ACF3F}" type="pres">
      <dgm:prSet presAssocID="{A8145F52-FC63-4CA3-99F4-320EC5C230E5}" presName="sibTrans" presStyleLbl="sibTrans2D1" presStyleIdx="0" presStyleCnt="2"/>
      <dgm:spPr>
        <a:prstGeom prst="mathPlus">
          <a:avLst/>
        </a:prstGeom>
      </dgm:spPr>
    </dgm:pt>
    <dgm:pt modelId="{DD5A6857-713E-469A-AA9C-8DD9E9E66C49}" type="pres">
      <dgm:prSet presAssocID="{A8145F52-FC63-4CA3-99F4-320EC5C230E5}" presName="connectorText" presStyleLbl="sibTrans2D1" presStyleIdx="0" presStyleCnt="2"/>
      <dgm:spPr/>
    </dgm:pt>
    <dgm:pt modelId="{25C21777-0215-4D01-91D8-239EB1894569}" type="pres">
      <dgm:prSet presAssocID="{5EBCAB7A-A511-4111-A18D-BC681F4D08AF}" presName="node" presStyleLbl="node1" presStyleIdx="1" presStyleCnt="3" custLinFactY="41815" custLinFactNeighborX="0" custLinFactNeighborY="100000">
        <dgm:presLayoutVars>
          <dgm:bulletEnabled val="1"/>
        </dgm:presLayoutVars>
      </dgm:prSet>
      <dgm:spPr/>
    </dgm:pt>
    <dgm:pt modelId="{8A2F81F2-4F99-444F-BB3A-C7F806248862}" type="pres">
      <dgm:prSet presAssocID="{E08E014C-A841-415F-8F77-52D4D5B129F3}" presName="sibTrans" presStyleLbl="sibTrans2D1" presStyleIdx="1" presStyleCnt="2"/>
      <dgm:spPr>
        <a:prstGeom prst="mathEqual">
          <a:avLst/>
        </a:prstGeom>
      </dgm:spPr>
    </dgm:pt>
    <dgm:pt modelId="{B698A244-A4CE-474C-9EB1-47E0E0F5F8C7}" type="pres">
      <dgm:prSet presAssocID="{E08E014C-A841-415F-8F77-52D4D5B129F3}" presName="connectorText" presStyleLbl="sibTrans2D1" presStyleIdx="1" presStyleCnt="2"/>
      <dgm:spPr/>
    </dgm:pt>
    <dgm:pt modelId="{2686CCA0-2322-4103-B638-54C45177EA48}" type="pres">
      <dgm:prSet presAssocID="{BA18EC69-AA57-4AE8-8272-95FCABF3360A}" presName="node" presStyleLbl="node1" presStyleIdx="2" presStyleCnt="3" custLinFactY="41815" custLinFactNeighborX="-610" custLinFactNeighborY="100000">
        <dgm:presLayoutVars>
          <dgm:bulletEnabled val="1"/>
        </dgm:presLayoutVars>
      </dgm:prSet>
      <dgm:spPr/>
    </dgm:pt>
  </dgm:ptLst>
  <dgm:cxnLst>
    <dgm:cxn modelId="{EDDF1801-C2A9-4295-92D3-8B022C39D8A5}" type="presOf" srcId="{A8145F52-FC63-4CA3-99F4-320EC5C230E5}" destId="{DD5A6857-713E-469A-AA9C-8DD9E9E66C49}" srcOrd="1" destOrd="0" presId="urn:microsoft.com/office/officeart/2005/8/layout/process1"/>
    <dgm:cxn modelId="{CB0A6204-DAE9-4583-A979-CF79DBC086A2}" srcId="{3B029990-893D-42BE-9875-C5FFCE4C0BA4}" destId="{5EBCAB7A-A511-4111-A18D-BC681F4D08AF}" srcOrd="1" destOrd="0" parTransId="{34495E9B-5A84-4823-BFDE-E747B5382995}" sibTransId="{E08E014C-A841-415F-8F77-52D4D5B129F3}"/>
    <dgm:cxn modelId="{85BEEE0D-0CA9-4A22-91BA-FB9C132F9DBF}" type="presOf" srcId="{C5CDA2E8-4E7A-4D4E-9EF0-58D275FC2DF9}" destId="{19F312E1-A237-48AF-AF5A-9D5C9AC7FA27}" srcOrd="0" destOrd="0" presId="urn:microsoft.com/office/officeart/2005/8/layout/process1"/>
    <dgm:cxn modelId="{D03F202C-4437-4C87-A232-1EC3EBC6955D}" type="presOf" srcId="{E08E014C-A841-415F-8F77-52D4D5B129F3}" destId="{B698A244-A4CE-474C-9EB1-47E0E0F5F8C7}" srcOrd="1" destOrd="0" presId="urn:microsoft.com/office/officeart/2005/8/layout/process1"/>
    <dgm:cxn modelId="{3D716A38-A26E-4661-A215-747DF1BA246E}" type="presOf" srcId="{5EBCAB7A-A511-4111-A18D-BC681F4D08AF}" destId="{25C21777-0215-4D01-91D8-239EB1894569}" srcOrd="0" destOrd="0" presId="urn:microsoft.com/office/officeart/2005/8/layout/process1"/>
    <dgm:cxn modelId="{8082E960-262C-4799-BABF-E16C07ADA2FD}" type="presOf" srcId="{BA18EC69-AA57-4AE8-8272-95FCABF3360A}" destId="{2686CCA0-2322-4103-B638-54C45177EA48}" srcOrd="0" destOrd="0" presId="urn:microsoft.com/office/officeart/2005/8/layout/process1"/>
    <dgm:cxn modelId="{E00D3272-C8B5-4D47-8EE2-20DC25250B84}" srcId="{3B029990-893D-42BE-9875-C5FFCE4C0BA4}" destId="{C5CDA2E8-4E7A-4D4E-9EF0-58D275FC2DF9}" srcOrd="0" destOrd="0" parTransId="{9AA58DE6-9F9B-4858-B916-665CB61ED795}" sibTransId="{A8145F52-FC63-4CA3-99F4-320EC5C230E5}"/>
    <dgm:cxn modelId="{E34FDE59-2B69-45BE-B405-01DD0F116AED}" type="presOf" srcId="{E08E014C-A841-415F-8F77-52D4D5B129F3}" destId="{8A2F81F2-4F99-444F-BB3A-C7F806248862}" srcOrd="0" destOrd="0" presId="urn:microsoft.com/office/officeart/2005/8/layout/process1"/>
    <dgm:cxn modelId="{560F44E5-7DD6-4EA7-A700-3AB12843EA7B}" srcId="{3B029990-893D-42BE-9875-C5FFCE4C0BA4}" destId="{BA18EC69-AA57-4AE8-8272-95FCABF3360A}" srcOrd="2" destOrd="0" parTransId="{4051C14B-7B1C-4B5D-9680-1898D9DC7E61}" sibTransId="{9973F029-9FBD-4476-987E-138651F0D804}"/>
    <dgm:cxn modelId="{4C392DE6-C00A-4CE3-B8AC-5E31CD9A36EF}" type="presOf" srcId="{3B029990-893D-42BE-9875-C5FFCE4C0BA4}" destId="{8491AEAE-6A7A-4840-BD28-DF355D9704C5}" srcOrd="0" destOrd="0" presId="urn:microsoft.com/office/officeart/2005/8/layout/process1"/>
    <dgm:cxn modelId="{1E955BF2-A4DE-401B-A59E-F387D25D7518}" type="presOf" srcId="{A8145F52-FC63-4CA3-99F4-320EC5C230E5}" destId="{2F1BE713-0B5F-43FE-BC50-CCAB041ACF3F}" srcOrd="0" destOrd="0" presId="urn:microsoft.com/office/officeart/2005/8/layout/process1"/>
    <dgm:cxn modelId="{C96DD846-B30A-4F00-A514-BCF66D2A4426}" type="presParOf" srcId="{8491AEAE-6A7A-4840-BD28-DF355D9704C5}" destId="{19F312E1-A237-48AF-AF5A-9D5C9AC7FA27}" srcOrd="0" destOrd="0" presId="urn:microsoft.com/office/officeart/2005/8/layout/process1"/>
    <dgm:cxn modelId="{A42651DE-8C3D-40B5-89DD-D49E59994451}" type="presParOf" srcId="{8491AEAE-6A7A-4840-BD28-DF355D9704C5}" destId="{2F1BE713-0B5F-43FE-BC50-CCAB041ACF3F}" srcOrd="1" destOrd="0" presId="urn:microsoft.com/office/officeart/2005/8/layout/process1"/>
    <dgm:cxn modelId="{6676AAC6-DEEA-480D-AA40-EF83DA81B02C}" type="presParOf" srcId="{2F1BE713-0B5F-43FE-BC50-CCAB041ACF3F}" destId="{DD5A6857-713E-469A-AA9C-8DD9E9E66C49}" srcOrd="0" destOrd="0" presId="urn:microsoft.com/office/officeart/2005/8/layout/process1"/>
    <dgm:cxn modelId="{EB0127C7-5CE2-4627-BEF4-4FDDDAF753E7}" type="presParOf" srcId="{8491AEAE-6A7A-4840-BD28-DF355D9704C5}" destId="{25C21777-0215-4D01-91D8-239EB1894569}" srcOrd="2" destOrd="0" presId="urn:microsoft.com/office/officeart/2005/8/layout/process1"/>
    <dgm:cxn modelId="{BA9DA35C-B9A7-4212-9FBD-B6FBDA8BE4C9}" type="presParOf" srcId="{8491AEAE-6A7A-4840-BD28-DF355D9704C5}" destId="{8A2F81F2-4F99-444F-BB3A-C7F806248862}" srcOrd="3" destOrd="0" presId="urn:microsoft.com/office/officeart/2005/8/layout/process1"/>
    <dgm:cxn modelId="{A91EECAC-5E3E-42FA-8DE1-81E3A5195D6F}" type="presParOf" srcId="{8A2F81F2-4F99-444F-BB3A-C7F806248862}" destId="{B698A244-A4CE-474C-9EB1-47E0E0F5F8C7}" srcOrd="0" destOrd="0" presId="urn:microsoft.com/office/officeart/2005/8/layout/process1"/>
    <dgm:cxn modelId="{4451717A-448E-4830-B213-4BCA599496F8}" type="presParOf" srcId="{8491AEAE-6A7A-4840-BD28-DF355D9704C5}" destId="{2686CCA0-2322-4103-B638-54C45177EA48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312E1-A237-48AF-AF5A-9D5C9AC7FA27}">
      <dsp:nvSpPr>
        <dsp:cNvPr id="0" name=""/>
        <dsp:cNvSpPr/>
      </dsp:nvSpPr>
      <dsp:spPr>
        <a:xfrm>
          <a:off x="12362" y="3885586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Merced FY 2026 Budget</a:t>
          </a:r>
        </a:p>
      </dsp:txBody>
      <dsp:txXfrm>
        <a:off x="49884" y="3923108"/>
        <a:ext cx="2060143" cy="1206068"/>
      </dsp:txXfrm>
    </dsp:sp>
    <dsp:sp modelId="{2F1BE713-0B5F-43FE-BC50-CCAB041ACF3F}">
      <dsp:nvSpPr>
        <dsp:cNvPr id="0" name=""/>
        <dsp:cNvSpPr/>
      </dsp:nvSpPr>
      <dsp:spPr>
        <a:xfrm>
          <a:off x="2359763" y="4261379"/>
          <a:ext cx="449893" cy="52952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2359763" y="4367284"/>
        <a:ext cx="314925" cy="317716"/>
      </dsp:txXfrm>
    </dsp:sp>
    <dsp:sp modelId="{25C21777-0215-4D01-91D8-239EB1894569}">
      <dsp:nvSpPr>
        <dsp:cNvPr id="0" name=""/>
        <dsp:cNvSpPr/>
      </dsp:nvSpPr>
      <dsp:spPr>
        <a:xfrm>
          <a:off x="2996406" y="3885586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Known &amp; Measurable Adjustments</a:t>
          </a:r>
        </a:p>
      </dsp:txBody>
      <dsp:txXfrm>
        <a:off x="3033928" y="3923108"/>
        <a:ext cx="2060143" cy="1206068"/>
      </dsp:txXfrm>
    </dsp:sp>
    <dsp:sp modelId="{8A2F81F2-4F99-444F-BB3A-C7F806248862}">
      <dsp:nvSpPr>
        <dsp:cNvPr id="0" name=""/>
        <dsp:cNvSpPr/>
      </dsp:nvSpPr>
      <dsp:spPr>
        <a:xfrm>
          <a:off x="5343810" y="4261379"/>
          <a:ext cx="449898" cy="529526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</dsp:txBody>
      <dsp:txXfrm>
        <a:off x="5343810" y="4367284"/>
        <a:ext cx="314929" cy="317716"/>
      </dsp:txXfrm>
    </dsp:sp>
    <dsp:sp modelId="{2686CCA0-2322-4103-B638-54C45177EA48}">
      <dsp:nvSpPr>
        <dsp:cNvPr id="0" name=""/>
        <dsp:cNvSpPr/>
      </dsp:nvSpPr>
      <dsp:spPr>
        <a:xfrm>
          <a:off x="5980458" y="3885586"/>
          <a:ext cx="2135187" cy="128111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Test Year Revenue Requirement</a:t>
          </a:r>
        </a:p>
      </dsp:txBody>
      <dsp:txXfrm>
        <a:off x="6017980" y="3923108"/>
        <a:ext cx="2060143" cy="1206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84860E6-C089-49D6-B30A-9B18D5E2E1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329337-FA3C-499B-92F1-BD63AA20D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5B49B2A4-F291-4C99-9538-B1086691B1B5}" type="datetimeFigureOut">
              <a:rPr lang="en-US" smtClean="0"/>
              <a:t>4/13/2026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1D977-01B2-47C9-9054-837943442F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C92333-4BDE-4619-98E5-4350F6322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A657DC49-6466-47DF-88A3-13EB5413CC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328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A12E20D-6C23-4966-9A42-9F9BE21702AB}" type="datetimeFigureOut">
              <a:rPr lang="en-US" smtClean="0"/>
              <a:t>4/13/2026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60C3E33-916C-4237-9FE2-037840959CC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109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B11D9B9-FEE6-4E1F-84E5-707A9E8CA5DC}"/>
              </a:ext>
            </a:extLst>
          </p:cNvPr>
          <p:cNvCxnSpPr>
            <a:cxnSpLocks/>
          </p:cNvCxnSpPr>
          <p:nvPr userDrawn="1"/>
        </p:nvCxnSpPr>
        <p:spPr>
          <a:xfrm>
            <a:off x="933797" y="4383157"/>
            <a:ext cx="10324407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C9581A64-B7B1-434F-A524-1184BD2A59AB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22959" y="459676"/>
            <a:ext cx="10407191" cy="3333385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37C0E5-4618-4ECA-8351-06046E3B221F}"/>
              </a:ext>
            </a:extLst>
          </p:cNvPr>
          <p:cNvSpPr/>
          <p:nvPr userDrawn="1"/>
        </p:nvSpPr>
        <p:spPr>
          <a:xfrm>
            <a:off x="2383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2262F50-BED8-4808-BD63-4FEFFA90034F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88B363-88FF-483A-9907-E1846EBF86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8285" y="5428818"/>
            <a:ext cx="2020274" cy="822960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ECA4C35F-FE4D-4EA8-BBAE-20865D964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2959" y="4463305"/>
            <a:ext cx="10515600" cy="1192655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spcBef>
                <a:spcPts val="600"/>
              </a:spcBef>
              <a:defRPr lang="en-US" sz="3400" b="0" kern="1200" cap="all" spc="200" baseline="0" dirty="0">
                <a:solidFill>
                  <a:srgbClr val="24628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F742E03-CFDC-4C88-970A-CDAE23B25C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22325" y="3902205"/>
            <a:ext cx="10547350" cy="3848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600" b="0">
                <a:solidFill>
                  <a:srgbClr val="24628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439ECC-7AFE-4477-9EED-438F663B928B}"/>
              </a:ext>
            </a:extLst>
          </p:cNvPr>
          <p:cNvSpPr txBox="1"/>
          <p:nvPr userDrawn="1"/>
        </p:nvSpPr>
        <p:spPr>
          <a:xfrm>
            <a:off x="7777909" y="6506289"/>
            <a:ext cx="408026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r">
              <a:spcBef>
                <a:spcPts val="0"/>
              </a:spcBef>
              <a:spcAft>
                <a:spcPts val="0"/>
              </a:spcAft>
            </a:pPr>
            <a:r>
              <a:rPr lang="en-US" sz="1000" cap="all" baseline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4278458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Lef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8"/>
            <a:ext cx="2400300" cy="580644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0161943-968B-48FD-8E13-3148C614836D}"/>
              </a:ext>
            </a:extLst>
          </p:cNvPr>
          <p:cNvSpPr txBox="1">
            <a:spLocks/>
          </p:cNvSpPr>
          <p:nvPr userDrawn="1"/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90A9C18B-A9CE-4C1B-9278-39C156727793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078061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A86645E-BB5B-4CBD-B118-9B0F11D90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42B9B6-3A5E-46DC-AC20-514D6E1D7323}"/>
              </a:ext>
            </a:extLst>
          </p:cNvPr>
          <p:cNvSpPr txBox="1"/>
          <p:nvPr userDrawn="1"/>
        </p:nvSpPr>
        <p:spPr>
          <a:xfrm>
            <a:off x="3600449" y="6500811"/>
            <a:ext cx="31454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2536541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ubtext - Lef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5185C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594359"/>
            <a:ext cx="2400300" cy="315621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E92DD1-FF38-4086-8020-740F5FFB5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3859085"/>
            <a:ext cx="2400300" cy="2541710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A95FB8-3C23-445A-9475-DE4501EC78AA}"/>
              </a:ext>
            </a:extLst>
          </p:cNvPr>
          <p:cNvCxnSpPr/>
          <p:nvPr userDrawn="1"/>
        </p:nvCxnSpPr>
        <p:spPr>
          <a:xfrm>
            <a:off x="342900" y="3750587"/>
            <a:ext cx="2400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5CC7A03F-3145-447A-B213-A087062AF8CD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078061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F81CF66-6442-40C4-B65D-DE1AC62F3B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2FAA56-48A8-4CA1-8349-61A91D86E562}"/>
              </a:ext>
            </a:extLst>
          </p:cNvPr>
          <p:cNvSpPr txBox="1"/>
          <p:nvPr userDrawn="1"/>
        </p:nvSpPr>
        <p:spPr>
          <a:xfrm>
            <a:off x="3600449" y="6500811"/>
            <a:ext cx="3499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3896659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Lef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5185C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594358"/>
            <a:ext cx="2400300" cy="580644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5CC7A03F-3145-447A-B213-A087062AF8CD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078061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6F81CF66-6442-40C4-B65D-DE1AC62F3B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2FAA56-48A8-4CA1-8349-61A91D86E562}"/>
              </a:ext>
            </a:extLst>
          </p:cNvPr>
          <p:cNvSpPr txBox="1"/>
          <p:nvPr userDrawn="1"/>
        </p:nvSpPr>
        <p:spPr>
          <a:xfrm>
            <a:off x="3600449" y="6500811"/>
            <a:ext cx="32489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545931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ubtext - Righ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4865B6-B932-4EA5-B007-84CB4E957C51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1200" dirty="0">
                <a:solidFill>
                  <a:srgbClr val="4B622C"/>
                </a:solidFill>
                <a:latin typeface="+mn-lt"/>
                <a:ea typeface="+mn-ea"/>
                <a:cs typeface="+mn-cs"/>
              </a:rPr>
              <a:t>© 2023 NEWGEN STRATEGIES AND SOLUTIONS, LLC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9159558" y="0"/>
            <a:ext cx="3038093" cy="68580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9113141" y="0"/>
            <a:ext cx="48006" cy="6858000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2444" y="594359"/>
            <a:ext cx="2400300" cy="315621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E92DD1-FF38-4086-8020-740F5FFB5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02444" y="3859084"/>
            <a:ext cx="2400300" cy="2541710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A95FB8-3C23-445A-9475-DE4501EC78AA}"/>
              </a:ext>
            </a:extLst>
          </p:cNvPr>
          <p:cNvCxnSpPr/>
          <p:nvPr userDrawn="1"/>
        </p:nvCxnSpPr>
        <p:spPr>
          <a:xfrm>
            <a:off x="9502444" y="3750587"/>
            <a:ext cx="2400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80FBFA8-B367-4ED2-BB54-290378DA7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56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D633E7D1-5675-42A0-8594-E7AF35BDB24F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1645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435061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Righ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74865B6-B932-4EA5-B007-84CB4E957C51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1200" dirty="0">
                <a:solidFill>
                  <a:srgbClr val="4B622C"/>
                </a:solidFill>
                <a:latin typeface="+mn-lt"/>
                <a:ea typeface="+mn-ea"/>
                <a:cs typeface="+mn-cs"/>
              </a:rPr>
              <a:t>© 2023 NEWGEN STRATEGIES AND SOLUTIONS, LLC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9159558" y="0"/>
            <a:ext cx="3038093" cy="68580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9113141" y="0"/>
            <a:ext cx="48006" cy="6858000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2444" y="594358"/>
            <a:ext cx="2400300" cy="580644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80FBFA8-B367-4ED2-BB54-290378DA75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56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D633E7D1-5675-42A0-8594-E7AF35BDB24F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1645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62878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ubtext -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9159558" y="0"/>
            <a:ext cx="3038093" cy="68580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9113141" y="0"/>
            <a:ext cx="48006" cy="6858000"/>
          </a:xfrm>
          <a:prstGeom prst="rect">
            <a:avLst/>
          </a:prstGeom>
          <a:solidFill>
            <a:srgbClr val="5185C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2444" y="594359"/>
            <a:ext cx="2400300" cy="315621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E92DD1-FF38-4086-8020-740F5FFB5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02444" y="3859084"/>
            <a:ext cx="2400300" cy="2630986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A95FB8-3C23-445A-9475-DE4501EC78AA}"/>
              </a:ext>
            </a:extLst>
          </p:cNvPr>
          <p:cNvCxnSpPr/>
          <p:nvPr userDrawn="1"/>
        </p:nvCxnSpPr>
        <p:spPr>
          <a:xfrm>
            <a:off x="9502444" y="3750587"/>
            <a:ext cx="2400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E910EB76-B21F-48C6-B0F7-1CED4280D90D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1645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EF8AD7-D516-48F8-B535-59B8CC71A14E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1200" dirty="0">
                <a:solidFill>
                  <a:srgbClr val="4B622C"/>
                </a:solidFill>
                <a:latin typeface="+mn-lt"/>
                <a:ea typeface="+mn-ea"/>
                <a:cs typeface="+mn-cs"/>
              </a:rPr>
              <a:t>© 2023 NEWGEN STRATEGIES AND SOLUTIONS, LLC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3940C72-DD67-4F4C-85CF-02FA9EB4C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56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36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R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9159558" y="0"/>
            <a:ext cx="3038093" cy="68580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9113141" y="0"/>
            <a:ext cx="48006" cy="6858000"/>
          </a:xfrm>
          <a:prstGeom prst="rect">
            <a:avLst/>
          </a:prstGeom>
          <a:solidFill>
            <a:srgbClr val="5185C2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2444" y="594358"/>
            <a:ext cx="2400300" cy="580644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E910EB76-B21F-48C6-B0F7-1CED4280D90D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1645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EF8AD7-D516-48F8-B535-59B8CC71A14E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1200" dirty="0">
                <a:solidFill>
                  <a:srgbClr val="4B622C"/>
                </a:solidFill>
                <a:latin typeface="+mn-lt"/>
                <a:ea typeface="+mn-ea"/>
                <a:cs typeface="+mn-cs"/>
              </a:rPr>
              <a:t>© 2023 NEWGEN STRATEGIES AND SOLUTIONS, LLC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3940C72-DD67-4F4C-85CF-02FA9EB4C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77956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094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mple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5321"/>
            <a:ext cx="5181600" cy="458114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E3874-6933-4F0C-8930-BE1901D78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5321"/>
            <a:ext cx="5181600" cy="458114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8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23137565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mple Comparison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5321"/>
            <a:ext cx="5181600" cy="458114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E3874-6933-4F0C-8930-BE1901D78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5321"/>
            <a:ext cx="5181600" cy="458114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8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6074613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mple Comparison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5321"/>
            <a:ext cx="5181600" cy="458114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E3874-6933-4F0C-8930-BE1901D78B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5321"/>
            <a:ext cx="5181600" cy="458114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8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19992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69E0-E889-4D17-BB03-1DAF7FC0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3E8ED-C16F-4370-90C5-EA9DE640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187"/>
            <a:ext cx="10515600" cy="4581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E50DF9-2AE2-4644-BC30-0E95505EE1C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71202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972626C-985D-4213-89A5-FD3BDD672BDB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419C21-1375-42B8-867E-C1F2679738D3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D8CBD2C-6C51-482F-B013-E5BA6E896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DE1135-3637-4A9A-B5AE-E83AF253A24C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116114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/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6BD2-00D9-4EAE-8E2E-26E312C21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2908C-CDD8-48FD-A977-7A224F054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07058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CFE7C-5E75-4C70-B541-389F028D63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30970"/>
            <a:ext cx="5157787" cy="375869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0CC15A-B7BF-4DFD-B195-61F933C725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0705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8D83FB-CC5B-4BB5-9710-2A7C1AFA3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30970"/>
            <a:ext cx="5183188" cy="375869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B41B2D-98BA-4B9F-93C6-C17372BA265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3981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459C5C4-DFD8-46F4-B62D-B76B382630BE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A4378A-D6C5-4BEE-8780-41F793D11947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95D33198-0B19-4085-86C9-F0916FA715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1D7D75-EB8B-49B0-9BA0-DE6EF4B3869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641466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/ Titles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6BD2-00D9-4EAE-8E2E-26E312C21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2908C-CDD8-48FD-A977-7A224F054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07058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CFE7C-5E75-4C70-B541-389F028D63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30970"/>
            <a:ext cx="5157787" cy="375869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0CC15A-B7BF-4DFD-B195-61F933C725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0705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8D83FB-CC5B-4BB5-9710-2A7C1AFA3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30970"/>
            <a:ext cx="5183188" cy="375869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B41B2D-98BA-4B9F-93C6-C17372BA265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3981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459C5C4-DFD8-46F4-B62D-B76B382630BE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A4378A-D6C5-4BEE-8780-41F793D11947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95D33198-0B19-4085-86C9-F0916FA715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1D7D75-EB8B-49B0-9BA0-DE6EF4B3869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191285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/ Titles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86BD2-00D9-4EAE-8E2E-26E312C21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2908C-CDD8-48FD-A977-7A224F054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07058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CFE7C-5E75-4C70-B541-389F028D63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30970"/>
            <a:ext cx="5157787" cy="375869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0CC15A-B7BF-4DFD-B195-61F933C725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07058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8D83FB-CC5B-4BB5-9710-2A7C1AFA3B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430970"/>
            <a:ext cx="5183188" cy="375869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AB41B2D-98BA-4B9F-93C6-C17372BA265F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3981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3459C5C4-DFD8-46F4-B62D-B76B382630BE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A4378A-D6C5-4BEE-8780-41F793D11947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95D33198-0B19-4085-86C9-F0916FA715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1D7D75-EB8B-49B0-9BA0-DE6EF4B3869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3924682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Title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CC9860-ED0D-401C-AEC4-478DCE02435B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D3B63A-9E61-4E73-9D86-5D4600CEA649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A307E5-ABF2-42E0-AE2A-67AE570CF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D7B9B-9AF1-4C4E-88CA-32FC6966F5E4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B158080-4BC2-4B97-850B-830A635D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77297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27E668-6492-4E7A-A7DC-A0591B3D4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201209"/>
            <a:ext cx="5157787" cy="498845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737D993-E527-47AC-8E3C-D208FE619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77297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73EAEAA5-06C7-41E9-8E83-E5309E5B36E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72200" y="1201209"/>
            <a:ext cx="5183188" cy="49884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4619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Titles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CC9860-ED0D-401C-AEC4-478DCE02435B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D3B63A-9E61-4E73-9D86-5D4600CEA649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A307E5-ABF2-42E0-AE2A-67AE570CF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D7B9B-9AF1-4C4E-88CA-32FC6966F5E4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B158080-4BC2-4B97-850B-830A635D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77297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27E668-6492-4E7A-A7DC-A0591B3D4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201209"/>
            <a:ext cx="5157787" cy="498845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737D993-E527-47AC-8E3C-D208FE619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77297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73EAEAA5-06C7-41E9-8E83-E5309E5B36E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72200" y="1201209"/>
            <a:ext cx="5183188" cy="49884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76891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Titles Only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CC9860-ED0D-401C-AEC4-478DCE02435B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8D3B63A-9E61-4E73-9D86-5D4600CEA649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FA307E5-ABF2-42E0-AE2A-67AE570CF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DD7B9B-9AF1-4C4E-88CA-32FC6966F5E4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B158080-4BC2-4B97-850B-830A635D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377297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27E668-6492-4E7A-A7DC-A0591B3D4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201209"/>
            <a:ext cx="5157787" cy="498845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737D993-E527-47AC-8E3C-D208FE619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377297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solidFill>
                  <a:srgbClr val="24628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73EAEAA5-06C7-41E9-8E83-E5309E5B36E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172200" y="1201209"/>
            <a:ext cx="5183188" cy="4988454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244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mparison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 sz="3200"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800"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400"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06AE6-2727-4693-BCE6-40980D041A9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24628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B119E3-6F00-4BD3-B2EE-C4FEF3E905EE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E41665-43AA-438C-A0A4-944ED2FAA3E3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55FC08D-CF40-4EF4-BE12-8DA046D10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6A4AD5-AA2D-425C-946E-7C46AA57DC20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B9EA6D-8FC6-44F5-B4A2-A2CFFECCCF6C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5166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7836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mparison Al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 sz="3200"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800"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400"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06AE6-2727-4693-BCE6-40980D041A9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24628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B119E3-6F00-4BD3-B2EE-C4FEF3E905EE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E41665-43AA-438C-A0A4-944ED2FAA3E3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55FC08D-CF40-4EF4-BE12-8DA046D10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6A4AD5-AA2D-425C-946E-7C46AA57DC20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B9EA6D-8FC6-44F5-B4A2-A2CFFECCCF6C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5166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6726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mparison Alt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 sz="3200"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800"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400"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06AE6-2727-4693-BCE6-40980D041A9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24628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B119E3-6F00-4BD3-B2EE-C4FEF3E905EE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1E41665-43AA-438C-A0A4-944ED2FAA3E3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55FC08D-CF40-4EF4-BE12-8DA046D10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6A4AD5-AA2D-425C-946E-7C46AA57DC20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AB9EA6D-8FC6-44F5-B4A2-A2CFFECCCF6C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5166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8031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32E4C1-28C5-4BB6-BEDE-4BDF4E0BC6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2200" y="1595426"/>
            <a:ext cx="5181600" cy="4581537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5426"/>
            <a:ext cx="5181600" cy="458153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8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48080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69E0-E889-4D17-BB03-1DAF7FC0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3E8ED-C16F-4370-90C5-EA9DE640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187"/>
            <a:ext cx="10515600" cy="4581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E50DF9-2AE2-4644-BC30-0E95505EE1C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71202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972626C-985D-4213-89A5-FD3BDD672BDB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419C21-1375-42B8-867E-C1F2679738D3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D8CBD2C-6C51-482F-B013-E5BA6E896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DE1135-3637-4A9A-B5AE-E83AF253A24C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1285987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32E4C1-28C5-4BB6-BEDE-4BDF4E0BC6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2200" y="1595426"/>
            <a:ext cx="5181600" cy="4581537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5426"/>
            <a:ext cx="5181600" cy="458153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8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28310349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32E4C1-28C5-4BB6-BEDE-4BDF4E0BC6D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2200" y="1595426"/>
            <a:ext cx="5181600" cy="4581537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5426"/>
            <a:ext cx="5181600" cy="458153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8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1793769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84135" y="1595426"/>
            <a:ext cx="5181600" cy="45790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0345408-BCCC-4003-9CF7-CC93D0EF37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8200" y="1595426"/>
            <a:ext cx="5181600" cy="457906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5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21964403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84135" y="1595426"/>
            <a:ext cx="5181600" cy="45790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0345408-BCCC-4003-9CF7-CC93D0EF37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8200" y="1595426"/>
            <a:ext cx="5181600" cy="457906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5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32744994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4D67B7-E7C5-4FF4-8F28-269D05FE6E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84135" y="1595426"/>
            <a:ext cx="5181600" cy="457906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buClrTx/>
              <a:defRPr/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00345408-BCCC-4003-9CF7-CC93D0EF37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38200" y="1595426"/>
            <a:ext cx="5181600" cy="457906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07F816-A8DF-4E5F-A7FB-85C2DD500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FA5AA3F-F978-4C3E-9673-4A38806A6C6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67335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EBBDBC2-F83B-4E97-BB78-ACC8938F2775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50DCE3-C2D6-4149-8F69-8CC360D52F34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10262DD7-122D-4810-8147-E548A5868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055BE1-00D2-43EB-987F-9445F999CF5B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614404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49249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800"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400"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65CB478A-8BD7-4E07-9727-4D646BAAA00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36612" y="2049449"/>
            <a:ext cx="3932237" cy="3820777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2C9C58-CDE0-4853-B83D-C52AF2EF0A24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7DF4E-248B-464E-B07B-0F26D67D8AD0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E9180F8-2500-4DFE-BAD7-AA1909160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C78313-A94D-4C90-938B-E65796755FD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5515A4-B6F4-4844-9BAB-B22B05FBB222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22508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1912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eft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49249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800"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400"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65CB478A-8BD7-4E07-9727-4D646BAAA00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36612" y="2049449"/>
            <a:ext cx="3932237" cy="3820777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2C9C58-CDE0-4853-B83D-C52AF2EF0A24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7DF4E-248B-464E-B07B-0F26D67D8AD0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E9180F8-2500-4DFE-BAD7-AA1909160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C78313-A94D-4C90-938B-E65796755FD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5515A4-B6F4-4844-9BAB-B22B05FBB222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22508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55471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Left Image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49249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3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800"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400"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65CB478A-8BD7-4E07-9727-4D646BAAA000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36612" y="2049449"/>
            <a:ext cx="3932237" cy="3820777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2C9C58-CDE0-4853-B83D-C52AF2EF0A24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7DF4E-248B-464E-B07B-0F26D67D8AD0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E9180F8-2500-4DFE-BAD7-AA1909160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C78313-A94D-4C90-938B-E65796755FD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F5515A4-B6F4-4844-9BAB-B22B05FBB222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22508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8407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2073455"/>
            <a:ext cx="3929061" cy="37967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400">
                <a:solidFill>
                  <a:schemeClr val="tx1"/>
                </a:solidFill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>
                <a:solidFill>
                  <a:schemeClr val="tx1"/>
                </a:solidFill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9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DF2EC66C-E409-409B-8AC8-E80AE45C967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186364" y="984949"/>
            <a:ext cx="6172200" cy="4873625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49249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2C9C58-CDE0-4853-B83D-C52AF2EF0A24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7DF4E-248B-464E-B07B-0F26D67D8AD0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E9180F8-2500-4DFE-BAD7-AA1909160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C78313-A94D-4C90-938B-E65796755FD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D70559-9FC2-42C5-9D77-22B5535F1BD5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5166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2682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Right Image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2073455"/>
            <a:ext cx="3929061" cy="37967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400">
                <a:solidFill>
                  <a:schemeClr val="tx1"/>
                </a:solidFill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>
                <a:solidFill>
                  <a:schemeClr val="tx1"/>
                </a:solidFill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9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DF2EC66C-E409-409B-8AC8-E80AE45C967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186364" y="984949"/>
            <a:ext cx="6172200" cy="4873625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49249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2C9C58-CDE0-4853-B83D-C52AF2EF0A24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7DF4E-248B-464E-B07B-0F26D67D8AD0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E9180F8-2500-4DFE-BAD7-AA1909160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C78313-A94D-4C90-938B-E65796755FD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D70559-9FC2-42C5-9D77-22B5535F1BD5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5166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095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A69E0-E889-4D17-BB03-1DAF7FC0A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4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3E8ED-C16F-4370-90C5-EA9DE640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187"/>
            <a:ext cx="10515600" cy="4581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E50DF9-2AE2-4644-BC30-0E95505EE1C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471202"/>
            <a:ext cx="1051560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972626C-985D-4213-89A5-FD3BDD672BDB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419C21-1375-42B8-867E-C1F2679738D3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AD8CBD2C-6C51-482F-B013-E5BA6E896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DE1135-3637-4A9A-B5AE-E83AF253A24C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2120432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Right Image_Blue-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CABB1D-0D9E-434A-9890-63426EF27C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2073455"/>
            <a:ext cx="3929061" cy="3796771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600"/>
              </a:spcBef>
              <a:buClrTx/>
              <a:defRPr 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400">
                <a:solidFill>
                  <a:schemeClr val="tx1"/>
                </a:solidFill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 sz="2000">
                <a:solidFill>
                  <a:schemeClr val="tx1"/>
                </a:solidFill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9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DF2EC66C-E409-409B-8AC8-E80AE45C967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186364" y="984949"/>
            <a:ext cx="6172200" cy="4873625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picture; licensed photos saved at S:\Business Development\Images-Graphics\01_Licensed Photos or contact Nicole Levinson for custom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FC7601-7F57-4AD0-923B-EB9783386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49249"/>
            <a:ext cx="3932237" cy="16002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kern="1200" cap="all" baseline="0" dirty="0">
                <a:solidFill>
                  <a:srgbClr val="24628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32C9C58-CDE0-4853-B83D-C52AF2EF0A24}"/>
              </a:ext>
            </a:extLst>
          </p:cNvPr>
          <p:cNvSpPr/>
          <p:nvPr userDrawn="1"/>
        </p:nvSpPr>
        <p:spPr>
          <a:xfrm>
            <a:off x="0" y="6400800"/>
            <a:ext cx="12189617" cy="457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57DF4E-248B-464E-B07B-0F26D67D8AD0}"/>
              </a:ext>
            </a:extLst>
          </p:cNvPr>
          <p:cNvSpPr/>
          <p:nvPr userDrawn="1"/>
        </p:nvSpPr>
        <p:spPr>
          <a:xfrm>
            <a:off x="13" y="6342065"/>
            <a:ext cx="12189617" cy="64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E9180F8-2500-4DFE-BAD7-AA1909160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C78313-A94D-4C90-938B-E65796755FDA}"/>
              </a:ext>
            </a:extLst>
          </p:cNvPr>
          <p:cNvSpPr txBox="1"/>
          <p:nvPr userDrawn="1"/>
        </p:nvSpPr>
        <p:spPr>
          <a:xfrm>
            <a:off x="735877" y="6533821"/>
            <a:ext cx="64479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bg1"/>
                </a:solidFill>
              </a:rPr>
              <a:t>© 2023 NEWGEN STRATEGIES AND SOLUTIONS, LLC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1D70559-9FC2-42C5-9D77-22B5535F1BD5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5166"/>
            <a:ext cx="3931920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70674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Cl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E15D271-132F-478A-B34B-BA2C3981F228}"/>
              </a:ext>
            </a:extLst>
          </p:cNvPr>
          <p:cNvSpPr/>
          <p:nvPr userDrawn="1"/>
        </p:nvSpPr>
        <p:spPr>
          <a:xfrm>
            <a:off x="304800" y="304800"/>
            <a:ext cx="11582400" cy="6248400"/>
          </a:xfrm>
          <a:prstGeom prst="rect">
            <a:avLst/>
          </a:prstGeom>
          <a:noFill/>
          <a:ln w="50800">
            <a:solidFill>
              <a:srgbClr val="657F14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57F14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1B9C60-C25F-4CA8-833F-C92B01883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548245"/>
            <a:ext cx="10515600" cy="224028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cap="all" baseline="0">
                <a:solidFill>
                  <a:srgbClr val="24628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B3C4FFB-9AD3-450C-BD62-1932CC4B9C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981011"/>
            <a:ext cx="10515600" cy="1143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b="1" cap="none" spc="50" baseline="0">
                <a:solidFill>
                  <a:srgbClr val="24628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47A676-91FF-476E-AF93-44095B79151B}"/>
              </a:ext>
            </a:extLst>
          </p:cNvPr>
          <p:cNvCxnSpPr>
            <a:cxnSpLocks/>
          </p:cNvCxnSpPr>
          <p:nvPr userDrawn="1"/>
        </p:nvCxnSpPr>
        <p:spPr>
          <a:xfrm>
            <a:off x="933797" y="3882227"/>
            <a:ext cx="10324407" cy="0"/>
          </a:xfrm>
          <a:prstGeom prst="line">
            <a:avLst/>
          </a:prstGeom>
          <a:ln w="9525">
            <a:solidFill>
              <a:srgbClr val="657F1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262362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pli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CA4DF6-E1C4-442A-B33B-3B8CDA862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92FD84D4-00AC-4608-9CB9-8411E1AB2CA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A65188EF-2953-4E9D-B092-4D72BD2981F9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6F97D88-2C15-421D-961F-97D5C67B7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cap="none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51792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pli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CA4DF6-E1C4-442A-B33B-3B8CDA862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1" y="1"/>
            <a:ext cx="4023360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92FD84D4-00AC-4608-9CB9-8411E1AB2CA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4084320" y="1"/>
            <a:ext cx="4023360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A65188EF-2953-4E9D-B092-4D72BD2981F9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8168640" y="1"/>
            <a:ext cx="4023360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6F97D88-2C15-421D-961F-97D5C67B7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cap="none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038591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CA4DF6-E1C4-442A-B33B-3B8CDA862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6F97D88-2C15-421D-961F-97D5C67B7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cap="none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707967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68900A1-BDBF-402D-9F7C-7AB528BF4FE9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CA4DF6-E1C4-442A-B33B-3B8CDA862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5084483"/>
            <a:ext cx="11125200" cy="9144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6F97D88-2C15-421D-961F-97D5C67B7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6043123"/>
            <a:ext cx="11125200" cy="5715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cap="none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33789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il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6F4A08-451C-4F95-B7A1-6BB4A091A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147" y="5622902"/>
            <a:ext cx="4164132" cy="1042506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7216079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napo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1ABB8D-8074-92A5-6484-0A30163AD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400" y="5618089"/>
            <a:ext cx="431024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113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s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710F9E-D587-B3F6-62C3-C69EBDC035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3846" y="5597024"/>
            <a:ext cx="4310246" cy="108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70064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ll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D8B9C3-7758-46F2-8EA2-ACE1826EA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724" y="5540704"/>
            <a:ext cx="4164128" cy="112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592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ubtext - Lef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E92DD1-FF38-4086-8020-740F5FFB5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A1C445-7004-45C4-874F-40D9AEBA2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49" y="731520"/>
            <a:ext cx="7817193" cy="5257800"/>
          </a:xfrm>
          <a:prstGeom prst="rect">
            <a:avLst/>
          </a:prstGeom>
        </p:spPr>
        <p:txBody>
          <a:bodyPr/>
          <a:lstStyle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0161943-968B-48FD-8E13-3148C614836D}"/>
              </a:ext>
            </a:extLst>
          </p:cNvPr>
          <p:cNvSpPr txBox="1">
            <a:spLocks/>
          </p:cNvSpPr>
          <p:nvPr userDrawn="1"/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E075924-BBAB-487D-8C8A-6728047EA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B86FE-5409-42C8-A403-A827AF26C109}"/>
              </a:ext>
            </a:extLst>
          </p:cNvPr>
          <p:cNvSpPr txBox="1"/>
          <p:nvPr userDrawn="1"/>
        </p:nvSpPr>
        <p:spPr>
          <a:xfrm>
            <a:off x="3600449" y="6500811"/>
            <a:ext cx="324029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A95FB8-3C23-445A-9475-DE4501EC78AA}"/>
              </a:ext>
            </a:extLst>
          </p:cNvPr>
          <p:cNvCxnSpPr/>
          <p:nvPr userDrawn="1"/>
        </p:nvCxnSpPr>
        <p:spPr>
          <a:xfrm>
            <a:off x="342900" y="2882684"/>
            <a:ext cx="2400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02038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n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866B082-D316-550F-FD0C-9676FF16E3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7897" y="5598514"/>
            <a:ext cx="4316342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861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faye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6F4A08-451C-4F95-B7A1-6BB4A091A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151" y="5622902"/>
            <a:ext cx="4164124" cy="1042504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20070257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6F4A08-451C-4F95-B7A1-6BB4A091A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151" y="5622902"/>
            <a:ext cx="4164124" cy="104250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7079955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hv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6070F7C8-1793-4A40-9C32-1650E80DE907}"/>
              </a:ext>
            </a:extLst>
          </p:cNvPr>
          <p:cNvSpPr txBox="1">
            <a:spLocks/>
          </p:cNvSpPr>
          <p:nvPr userDrawn="1"/>
        </p:nvSpPr>
        <p:spPr>
          <a:xfrm>
            <a:off x="557784" y="5649438"/>
            <a:ext cx="4258938" cy="90788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800" b="1" kern="1200" cap="all" spc="5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NewGen Strategies and Solutions</a:t>
            </a:r>
          </a:p>
          <a:p>
            <a:pPr algn="l"/>
            <a:r>
              <a:rPr lang="en-US" dirty="0"/>
              <a:t>49 Music Square West, Suite 505</a:t>
            </a:r>
          </a:p>
          <a:p>
            <a:pPr algn="l"/>
            <a:r>
              <a:rPr lang="en-US" dirty="0"/>
              <a:t>Nashville, TN  37203</a:t>
            </a:r>
          </a:p>
        </p:txBody>
      </p:sp>
    </p:spTree>
    <p:extLst>
      <p:ext uri="{BB962C8B-B14F-4D97-AF65-F5344CB8AC3E}">
        <p14:creationId xmlns:p14="http://schemas.microsoft.com/office/powerpoint/2010/main" val="318646851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lan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6F4A08-451C-4F95-B7A1-6BB4A091A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153" y="5622902"/>
            <a:ext cx="4164120" cy="1042502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272285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t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DD96386-014D-4CCC-A1E4-9A4010A0359B}"/>
              </a:ext>
            </a:extLst>
          </p:cNvPr>
          <p:cNvSpPr/>
          <p:nvPr userDrawn="1"/>
        </p:nvSpPr>
        <p:spPr>
          <a:xfrm>
            <a:off x="0" y="4800600"/>
            <a:ext cx="12192000" cy="20574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178B4619-54C4-4902-BF6A-85ACF7A90380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0" y="1"/>
            <a:ext cx="12191999" cy="4745736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3589106-5C01-4F6D-8F2A-068A5337C8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4820075"/>
            <a:ext cx="11125200" cy="67734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000" cap="all" spc="-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6F4A08-451C-4F95-B7A1-6BB4A091A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147" y="5622902"/>
            <a:ext cx="4164132" cy="1042505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18FE4393-F7E5-4691-9CE9-0224EBAFA2E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99662" y="5706737"/>
            <a:ext cx="4258938" cy="9078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 b="1" cap="all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insert personal 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634535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Lef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8"/>
            <a:ext cx="2400300" cy="539496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A1C445-7004-45C4-874F-40D9AEBA2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49" y="731520"/>
            <a:ext cx="7817193" cy="5257800"/>
          </a:xfrm>
          <a:prstGeom prst="rect">
            <a:avLst/>
          </a:prstGeom>
        </p:spPr>
        <p:txBody>
          <a:bodyPr/>
          <a:lstStyle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0161943-968B-48FD-8E13-3148C614836D}"/>
              </a:ext>
            </a:extLst>
          </p:cNvPr>
          <p:cNvSpPr txBox="1">
            <a:spLocks/>
          </p:cNvSpPr>
          <p:nvPr userDrawn="1"/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E075924-BBAB-487D-8C8A-6728047EA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B86FE-5409-42C8-A403-A827AF26C109}"/>
              </a:ext>
            </a:extLst>
          </p:cNvPr>
          <p:cNvSpPr txBox="1"/>
          <p:nvPr userDrawn="1"/>
        </p:nvSpPr>
        <p:spPr>
          <a:xfrm>
            <a:off x="3600449" y="6500811"/>
            <a:ext cx="31664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408587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ubtext - Lef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24628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E92DD1-FF38-4086-8020-740F5FFB5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A1C445-7004-45C4-874F-40D9AEBA2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49" y="731520"/>
            <a:ext cx="7817193" cy="5257800"/>
          </a:xfrm>
          <a:prstGeom prst="rect">
            <a:avLst/>
          </a:prstGeom>
        </p:spPr>
        <p:txBody>
          <a:bodyPr/>
          <a:lstStyle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0161943-968B-48FD-8E13-3148C614836D}"/>
              </a:ext>
            </a:extLst>
          </p:cNvPr>
          <p:cNvSpPr txBox="1">
            <a:spLocks/>
          </p:cNvSpPr>
          <p:nvPr userDrawn="1"/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E075924-BBAB-487D-8C8A-6728047EA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B86FE-5409-42C8-A403-A827AF26C109}"/>
              </a:ext>
            </a:extLst>
          </p:cNvPr>
          <p:cNvSpPr txBox="1"/>
          <p:nvPr userDrawn="1"/>
        </p:nvSpPr>
        <p:spPr>
          <a:xfrm>
            <a:off x="3600449" y="6500811"/>
            <a:ext cx="33438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89A445-84AE-4B01-A06F-23AD0613056A}"/>
              </a:ext>
            </a:extLst>
          </p:cNvPr>
          <p:cNvCxnSpPr/>
          <p:nvPr userDrawn="1"/>
        </p:nvCxnSpPr>
        <p:spPr>
          <a:xfrm>
            <a:off x="342900" y="2882684"/>
            <a:ext cx="2400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120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- Lef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2462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246282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8"/>
            <a:ext cx="2400300" cy="5394961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BA1C445-7004-45C4-874F-40D9AEBA2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449" y="731520"/>
            <a:ext cx="7817193" cy="5257800"/>
          </a:xfrm>
          <a:prstGeom prst="rect">
            <a:avLst/>
          </a:prstGeom>
        </p:spPr>
        <p:txBody>
          <a:bodyPr/>
          <a:lstStyle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  <a:defRPr/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  <a:defRPr/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0161943-968B-48FD-8E13-3148C614836D}"/>
              </a:ext>
            </a:extLst>
          </p:cNvPr>
          <p:cNvSpPr txBox="1">
            <a:spLocks/>
          </p:cNvSpPr>
          <p:nvPr userDrawn="1"/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E075924-BBAB-487D-8C8A-6728047EAA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7B86FE-5409-42C8-A403-A827AF26C109}"/>
              </a:ext>
            </a:extLst>
          </p:cNvPr>
          <p:cNvSpPr txBox="1"/>
          <p:nvPr userDrawn="1"/>
        </p:nvSpPr>
        <p:spPr>
          <a:xfrm>
            <a:off x="3600449" y="6500811"/>
            <a:ext cx="31319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4241520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Subtext - Lef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6C611D-446C-4ED9-BEC1-F2245C72283E}"/>
              </a:ext>
            </a:extLst>
          </p:cNvPr>
          <p:cNvSpPr/>
          <p:nvPr userDrawn="1"/>
        </p:nvSpPr>
        <p:spPr>
          <a:xfrm>
            <a:off x="14" y="0"/>
            <a:ext cx="3038093" cy="6858000"/>
          </a:xfrm>
          <a:prstGeom prst="rect">
            <a:avLst/>
          </a:prstGeom>
          <a:solidFill>
            <a:srgbClr val="4B62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3C164-DC92-4F6F-BF5A-0D9B45D61CBF}"/>
              </a:ext>
            </a:extLst>
          </p:cNvPr>
          <p:cNvSpPr/>
          <p:nvPr userDrawn="1"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rgbClr val="8FAD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2EDE0F6-F523-4EEA-8DEC-3651B4201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3156218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3600" b="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DFE92DD1-FF38-4086-8020-740F5FFB5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" y="3859084"/>
            <a:ext cx="2400300" cy="2541714"/>
          </a:xfrm>
          <a:prstGeom prst="rect">
            <a:avLst/>
          </a:prstGeom>
        </p:spPr>
        <p:txBody>
          <a:bodyPr lIns="91440" rIns="91440">
            <a:normAutofit/>
          </a:bodyPr>
          <a:lstStyle>
            <a:lvl1pPr marL="0" indent="0">
              <a:buNone/>
              <a:defRPr sz="2000" b="1">
                <a:solidFill>
                  <a:srgbClr val="FFFFFF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C0161943-968B-48FD-8E13-3148C614836D}"/>
              </a:ext>
            </a:extLst>
          </p:cNvPr>
          <p:cNvSpPr txBox="1">
            <a:spLocks/>
          </p:cNvSpPr>
          <p:nvPr userDrawn="1"/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A95FB8-3C23-445A-9475-DE4501EC78AA}"/>
              </a:ext>
            </a:extLst>
          </p:cNvPr>
          <p:cNvCxnSpPr/>
          <p:nvPr userDrawn="1"/>
        </p:nvCxnSpPr>
        <p:spPr>
          <a:xfrm>
            <a:off x="342900" y="3750587"/>
            <a:ext cx="24003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icture Placeholder 2" descr="An empty placeholder to add an image. Click on the placeholder and select the image that you wish to add">
            <a:extLst>
              <a:ext uri="{FF2B5EF4-FFF2-40B4-BE49-F238E27FC236}">
                <a16:creationId xmlns:a16="http://schemas.microsoft.com/office/drawing/2014/main" id="{90A9C18B-A9CE-4C1B-9278-39C156727793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3078061" y="0"/>
            <a:ext cx="9113939" cy="6400800"/>
          </a:xfrm>
          <a:prstGeom prst="rect">
            <a:avLst/>
          </a:prstGeo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A86645E-BB5B-4CBD-B118-9B0F11D90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4B622C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42B9B6-3A5E-46DC-AC20-514D6E1D7323}"/>
              </a:ext>
            </a:extLst>
          </p:cNvPr>
          <p:cNvSpPr txBox="1"/>
          <p:nvPr userDrawn="1"/>
        </p:nvSpPr>
        <p:spPr>
          <a:xfrm>
            <a:off x="3600449" y="6500811"/>
            <a:ext cx="31577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rgbClr val="4B622C"/>
                </a:solidFill>
              </a:rPr>
              <a:t>© 2023 NEWGEN STRATEGIES AND SOLUTIONS, LLC</a:t>
            </a:r>
          </a:p>
        </p:txBody>
      </p:sp>
    </p:spTree>
    <p:extLst>
      <p:ext uri="{BB962C8B-B14F-4D97-AF65-F5344CB8AC3E}">
        <p14:creationId xmlns:p14="http://schemas.microsoft.com/office/powerpoint/2010/main" val="424534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theme" Target="../theme/theme7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959141-3AC6-4FF2-BCD3-B87EB5D9B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A9A7F0-E316-453B-9A55-CC99DB198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marL="685800" lvl="1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Arial" panose="020B0604020202020204" pitchFamily="34" charset="0"/>
              <a:buChar char="•"/>
            </a:pPr>
            <a:r>
              <a:rPr lang="en-US" dirty="0"/>
              <a:t>Third level</a:t>
            </a:r>
          </a:p>
          <a:p>
            <a:pPr marL="1600200" lvl="3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̶"/>
            </a:pPr>
            <a:r>
              <a:rPr lang="en-US" dirty="0"/>
              <a:t>Fourth level</a:t>
            </a:r>
          </a:p>
          <a:p>
            <a:pPr marL="2057400" lvl="4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Font typeface="Calibri" panose="020F0502020204030204" pitchFamily="34" charset="0"/>
              <a:buChar char="»"/>
            </a:pP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45000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600"/>
        </a:spcBef>
        <a:buClrTx/>
        <a:buFont typeface="Calibri" panose="020F0502020204030204" pitchFamily="34" charset="0"/>
        <a:buChar char="̶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600"/>
        </a:spcBef>
        <a:buClrTx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ClrTx/>
        <a:buFont typeface="Calibri" panose="020F0502020204030204" pitchFamily="34" charset="0"/>
        <a:buChar char="̶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ClrTx/>
        <a:buFont typeface="Calibri" panose="020F0502020204030204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0A8BE97-82CD-4BEB-846F-702E552B4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520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5" r:id="rId2"/>
    <p:sldLayoutId id="2147483729" r:id="rId3"/>
    <p:sldLayoutId id="2147483668" r:id="rId4"/>
    <p:sldLayoutId id="2147483711" r:id="rId5"/>
    <p:sldLayoutId id="2147483689" r:id="rId6"/>
    <p:sldLayoutId id="2147483712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3F5915A2-4E01-4D20-BE90-E4D8F4B7AC26}"/>
              </a:ext>
            </a:extLst>
          </p:cNvPr>
          <p:cNvSpPr txBox="1">
            <a:spLocks/>
          </p:cNvSpPr>
          <p:nvPr userDrawn="1"/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A847C55-251E-41D8-9A30-FD7614DC7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44140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58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1" r:id="rId2"/>
    <p:sldLayoutId id="2147483716" r:id="rId3"/>
    <p:sldLayoutId id="2147483722" r:id="rId4"/>
    <p:sldLayoutId id="2147483717" r:id="rId5"/>
    <p:sldLayoutId id="2147483723" r:id="rId6"/>
    <p:sldLayoutId id="2147483718" r:id="rId7"/>
    <p:sldLayoutId id="2147483724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EEF687E-AF9D-4F25-8B96-6A445CE8C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244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0" r:id="rId2"/>
    <p:sldLayoutId id="2147483730" r:id="rId3"/>
    <p:sldLayoutId id="2147483653" r:id="rId4"/>
    <p:sldLayoutId id="2147483726" r:id="rId5"/>
    <p:sldLayoutId id="2147483731" r:id="rId6"/>
    <p:sldLayoutId id="2147483669" r:id="rId7"/>
    <p:sldLayoutId id="2147483727" r:id="rId8"/>
    <p:sldLayoutId id="2147483732" r:id="rId9"/>
    <p:sldLayoutId id="2147483656" r:id="rId10"/>
    <p:sldLayoutId id="2147483728" r:id="rId11"/>
    <p:sldLayoutId id="214748373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A4DC4A0-03D0-4326-9F42-A79B86246B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580298" y="6533821"/>
            <a:ext cx="773502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bg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79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3" r:id="rId2"/>
    <p:sldLayoutId id="2147483687" r:id="rId3"/>
    <p:sldLayoutId id="2147483681" r:id="rId4"/>
    <p:sldLayoutId id="2147483684" r:id="rId5"/>
    <p:sldLayoutId id="2147483734" r:id="rId6"/>
    <p:sldLayoutId id="2147483662" r:id="rId7"/>
    <p:sldLayoutId id="2147483685" r:id="rId8"/>
    <p:sldLayoutId id="2147483735" r:id="rId9"/>
    <p:sldLayoutId id="2147483682" r:id="rId10"/>
    <p:sldLayoutId id="2147483686" r:id="rId11"/>
    <p:sldLayoutId id="2147483736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3799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7" r:id="rId4"/>
    <p:sldLayoutId id="214748368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293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671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29974B-8CBF-2D32-4D89-2A9E0C14F8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3809" y="4022318"/>
            <a:ext cx="10677554" cy="1192655"/>
          </a:xfrm>
        </p:spPr>
        <p:txBody>
          <a:bodyPr>
            <a:noAutofit/>
          </a:bodyPr>
          <a:lstStyle/>
          <a:p>
            <a:r>
              <a:rPr lang="en-US" dirty="0"/>
              <a:t>Merced irrigation district </a:t>
            </a:r>
            <a:br>
              <a:rPr lang="en-US" dirty="0"/>
            </a:br>
            <a:r>
              <a:rPr lang="en-US" dirty="0"/>
              <a:t>Cost of service and Rate design study (Draft)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 descr="Close-up of a meter&#10;&#10;Description automatically generated">
            <a:extLst>
              <a:ext uri="{FF2B5EF4-FFF2-40B4-BE49-F238E27FC236}">
                <a16:creationId xmlns:a16="http://schemas.microsoft.com/office/drawing/2014/main" id="{987800F6-EED9-A1CD-F9EE-EA11352FC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88" y="2053914"/>
            <a:ext cx="1963648" cy="1314508"/>
          </a:xfrm>
          <a:prstGeom prst="rect">
            <a:avLst/>
          </a:prstGeom>
        </p:spPr>
      </p:pic>
      <p:pic>
        <p:nvPicPr>
          <p:cNvPr id="16" name="Picture 15" descr="A large electrical power plant&#10;&#10;Description automatically generated with medium confidence">
            <a:extLst>
              <a:ext uri="{FF2B5EF4-FFF2-40B4-BE49-F238E27FC236}">
                <a16:creationId xmlns:a16="http://schemas.microsoft.com/office/drawing/2014/main" id="{B7B794C8-CFC1-5C7D-C044-EC1661497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12" y="387025"/>
            <a:ext cx="1963647" cy="1466190"/>
          </a:xfrm>
          <a:prstGeom prst="rect">
            <a:avLst/>
          </a:prstGeom>
        </p:spPr>
      </p:pic>
      <p:pic>
        <p:nvPicPr>
          <p:cNvPr id="18" name="Picture 17" descr="Power lines in a field&#10;&#10;Description automatically generated">
            <a:extLst>
              <a:ext uri="{FF2B5EF4-FFF2-40B4-BE49-F238E27FC236}">
                <a16:creationId xmlns:a16="http://schemas.microsoft.com/office/drawing/2014/main" id="{A57E671F-E7D9-A3A6-E0A1-0EE23BB63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387025"/>
            <a:ext cx="5300261" cy="2981397"/>
          </a:xfrm>
          <a:prstGeom prst="rect">
            <a:avLst/>
          </a:prstGeom>
        </p:spPr>
      </p:pic>
      <p:pic>
        <p:nvPicPr>
          <p:cNvPr id="24" name="Picture 23" descr="A pair of people looking at a tablet&#10;&#10;Description automatically generated">
            <a:extLst>
              <a:ext uri="{FF2B5EF4-FFF2-40B4-BE49-F238E27FC236}">
                <a16:creationId xmlns:a16="http://schemas.microsoft.com/office/drawing/2014/main" id="{E344ADCE-0CB4-1F11-5A89-EA715A243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96" y="404895"/>
            <a:ext cx="2249507" cy="149941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F6B3F8-50E6-24B4-58A0-EC532DCB7639}"/>
              </a:ext>
            </a:extLst>
          </p:cNvPr>
          <p:cNvSpPr txBox="1"/>
          <p:nvPr/>
        </p:nvSpPr>
        <p:spPr>
          <a:xfrm>
            <a:off x="7223996" y="5427038"/>
            <a:ext cx="4237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rgbClr val="246282"/>
                </a:solidFill>
                <a:latin typeface="+mj-lt"/>
              </a:rPr>
              <a:t>Board of Directors Meeting</a:t>
            </a:r>
          </a:p>
          <a:p>
            <a:pPr algn="r"/>
            <a:r>
              <a:rPr lang="en-US" sz="2000" dirty="0">
                <a:solidFill>
                  <a:srgbClr val="246282"/>
                </a:solidFill>
                <a:latin typeface="+mj-lt"/>
              </a:rPr>
              <a:t>April 7, 2026</a:t>
            </a:r>
          </a:p>
        </p:txBody>
      </p:sp>
    </p:spTree>
    <p:extLst>
      <p:ext uri="{BB962C8B-B14F-4D97-AF65-F5344CB8AC3E}">
        <p14:creationId xmlns:p14="http://schemas.microsoft.com/office/powerpoint/2010/main" val="1084564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97280"/>
          </a:xfrm>
        </p:spPr>
        <p:txBody>
          <a:bodyPr/>
          <a:lstStyle/>
          <a:p>
            <a:r>
              <a:rPr lang="en-US" dirty="0"/>
              <a:t>Test year revenue requirement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6C56E53-ED29-B877-7A6C-4335936FF9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6867391"/>
              </p:ext>
            </p:extLst>
          </p:nvPr>
        </p:nvGraphicFramePr>
        <p:xfrm>
          <a:off x="2061045" y="1179575"/>
          <a:ext cx="7640673" cy="5007216"/>
        </p:xfrm>
        <a:graphic>
          <a:graphicData uri="http://schemas.openxmlformats.org/drawingml/2006/table">
            <a:tbl>
              <a:tblPr/>
              <a:tblGrid>
                <a:gridCol w="3060239">
                  <a:extLst>
                    <a:ext uri="{9D8B030D-6E8A-4147-A177-3AD203B41FA5}">
                      <a16:colId xmlns:a16="http://schemas.microsoft.com/office/drawing/2014/main" val="266089414"/>
                    </a:ext>
                  </a:extLst>
                </a:gridCol>
                <a:gridCol w="1215095">
                  <a:extLst>
                    <a:ext uri="{9D8B030D-6E8A-4147-A177-3AD203B41FA5}">
                      <a16:colId xmlns:a16="http://schemas.microsoft.com/office/drawing/2014/main" val="2684495790"/>
                    </a:ext>
                  </a:extLst>
                </a:gridCol>
                <a:gridCol w="1587395">
                  <a:extLst>
                    <a:ext uri="{9D8B030D-6E8A-4147-A177-3AD203B41FA5}">
                      <a16:colId xmlns:a16="http://schemas.microsoft.com/office/drawing/2014/main" val="1719179132"/>
                    </a:ext>
                  </a:extLst>
                </a:gridCol>
                <a:gridCol w="1777944">
                  <a:extLst>
                    <a:ext uri="{9D8B030D-6E8A-4147-A177-3AD203B41FA5}">
                      <a16:colId xmlns:a16="http://schemas.microsoft.com/office/drawing/2014/main" val="732622902"/>
                    </a:ext>
                  </a:extLst>
                </a:gridCol>
              </a:tblGrid>
              <a:tr h="50886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Account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Total (COS)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Percentage of Total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FY 2027 Budget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1249882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Operations &amp; Maintenance Expenses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1751555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Wage &amp; Employee Benefits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$6,746,000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$7,811,000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9895328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Outside Services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$1,895,000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$1,731,000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970421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Operating Services &amp; Supplies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$2,014,000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$2,090,000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005193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 Purpose Program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$1,001,000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$1,001,000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6774134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 of Power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$58,838,000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70.5%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$59,673,000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936382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Expenses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$162,000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$179,000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017603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Non-Cash Expenses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$5,095,000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$5,417,000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4335241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O&amp;M Expenses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$75,751,000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90.7%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$77,902,000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413423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Debt Service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$5,836,575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7.0%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$5,836,325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355016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Capital Improvement Plan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$8,686,200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10.4%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$8,166,000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621630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Non-Operating Revenue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($6,374,000)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(7.6%)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$(6,573,000)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4740805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Other Operating Revenue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($410,000)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(0.5%)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$(471,000)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252519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Changes to Reserves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  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596101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Revenue Requirement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$83,489,775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$84,860,325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733159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Forecasted Revenues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$97,086,868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$93,392,000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808224"/>
                  </a:ext>
                </a:extLst>
              </a:tr>
              <a:tr h="2646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Over/(Under) Recovery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$13,597,093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14.0%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3260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047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29974B-8CBF-2D32-4D89-2A9E0C14F8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Cost of service </a:t>
            </a:r>
            <a:br>
              <a:rPr lang="en-US" dirty="0"/>
            </a:br>
            <a:r>
              <a:rPr lang="en-US" dirty="0"/>
              <a:t>draft results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 descr="Close-up of a meter&#10;&#10;Description automatically generated">
            <a:extLst>
              <a:ext uri="{FF2B5EF4-FFF2-40B4-BE49-F238E27FC236}">
                <a16:creationId xmlns:a16="http://schemas.microsoft.com/office/drawing/2014/main" id="{987800F6-EED9-A1CD-F9EE-EA11352FC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88" y="2053914"/>
            <a:ext cx="1963648" cy="1314508"/>
          </a:xfrm>
          <a:prstGeom prst="rect">
            <a:avLst/>
          </a:prstGeom>
        </p:spPr>
      </p:pic>
      <p:pic>
        <p:nvPicPr>
          <p:cNvPr id="16" name="Picture 15" descr="A large electrical power plant&#10;&#10;Description automatically generated with medium confidence">
            <a:extLst>
              <a:ext uri="{FF2B5EF4-FFF2-40B4-BE49-F238E27FC236}">
                <a16:creationId xmlns:a16="http://schemas.microsoft.com/office/drawing/2014/main" id="{B7B794C8-CFC1-5C7D-C044-EC1661497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12" y="387025"/>
            <a:ext cx="1963647" cy="1466190"/>
          </a:xfrm>
          <a:prstGeom prst="rect">
            <a:avLst/>
          </a:prstGeom>
        </p:spPr>
      </p:pic>
      <p:pic>
        <p:nvPicPr>
          <p:cNvPr id="18" name="Picture 17" descr="Power lines in a field&#10;&#10;Description automatically generated">
            <a:extLst>
              <a:ext uri="{FF2B5EF4-FFF2-40B4-BE49-F238E27FC236}">
                <a16:creationId xmlns:a16="http://schemas.microsoft.com/office/drawing/2014/main" id="{A57E671F-E7D9-A3A6-E0A1-0EE23BB63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387025"/>
            <a:ext cx="5300261" cy="2981397"/>
          </a:xfrm>
          <a:prstGeom prst="rect">
            <a:avLst/>
          </a:prstGeom>
        </p:spPr>
      </p:pic>
      <p:pic>
        <p:nvPicPr>
          <p:cNvPr id="24" name="Picture 23" descr="A pair of people looking at a tablet&#10;&#10;Description automatically generated">
            <a:extLst>
              <a:ext uri="{FF2B5EF4-FFF2-40B4-BE49-F238E27FC236}">
                <a16:creationId xmlns:a16="http://schemas.microsoft.com/office/drawing/2014/main" id="{E344ADCE-0CB4-1F11-5A89-EA715A243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96" y="404895"/>
            <a:ext cx="2249507" cy="14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461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Functionalization of revenue requirement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9E0617-4352-6C32-AC52-840DA08FE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8735"/>
              </p:ext>
            </p:extLst>
          </p:nvPr>
        </p:nvGraphicFramePr>
        <p:xfrm>
          <a:off x="2597393" y="1672390"/>
          <a:ext cx="6997213" cy="3513220"/>
        </p:xfrm>
        <a:graphic>
          <a:graphicData uri="http://schemas.openxmlformats.org/drawingml/2006/table">
            <a:tbl>
              <a:tblPr/>
              <a:tblGrid>
                <a:gridCol w="3238487">
                  <a:extLst>
                    <a:ext uri="{9D8B030D-6E8A-4147-A177-3AD203B41FA5}">
                      <a16:colId xmlns:a16="http://schemas.microsoft.com/office/drawing/2014/main" val="4120315308"/>
                    </a:ext>
                  </a:extLst>
                </a:gridCol>
                <a:gridCol w="2080955">
                  <a:extLst>
                    <a:ext uri="{9D8B030D-6E8A-4147-A177-3AD203B41FA5}">
                      <a16:colId xmlns:a16="http://schemas.microsoft.com/office/drawing/2014/main" val="3145289996"/>
                    </a:ext>
                  </a:extLst>
                </a:gridCol>
                <a:gridCol w="1677771">
                  <a:extLst>
                    <a:ext uri="{9D8B030D-6E8A-4147-A177-3AD203B41FA5}">
                      <a16:colId xmlns:a16="http://schemas.microsoft.com/office/drawing/2014/main" val="1278867286"/>
                    </a:ext>
                  </a:extLst>
                </a:gridCol>
              </a:tblGrid>
              <a:tr h="46664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Cost of Service Allocation (COSA) by Function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236519"/>
                  </a:ext>
                </a:extLst>
              </a:tr>
              <a:tr h="8704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Function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Revenue Requirement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Percentage of Total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10703"/>
                  </a:ext>
                </a:extLst>
              </a:tr>
              <a:tr h="435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Power Supply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$57,436,218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68.8%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935984"/>
                  </a:ext>
                </a:extLst>
              </a:tr>
              <a:tr h="435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Transmission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$4,055,327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768511"/>
                  </a:ext>
                </a:extLst>
              </a:tr>
              <a:tr h="435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Distribution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$19,829,246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23.7%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778758"/>
                  </a:ext>
                </a:extLst>
              </a:tr>
              <a:tr h="435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$2,168,293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2.6%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269811"/>
                  </a:ext>
                </a:extLst>
              </a:tr>
              <a:tr h="435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$83,489,775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77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361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revenue requirement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9E0617-4352-6C32-AC52-840DA08FE9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1949144"/>
              </p:ext>
            </p:extLst>
          </p:nvPr>
        </p:nvGraphicFramePr>
        <p:xfrm>
          <a:off x="2720428" y="1721952"/>
          <a:ext cx="6751144" cy="3414096"/>
        </p:xfrm>
        <a:graphic>
          <a:graphicData uri="http://schemas.openxmlformats.org/drawingml/2006/table">
            <a:tbl>
              <a:tblPr/>
              <a:tblGrid>
                <a:gridCol w="3124600">
                  <a:extLst>
                    <a:ext uri="{9D8B030D-6E8A-4147-A177-3AD203B41FA5}">
                      <a16:colId xmlns:a16="http://schemas.microsoft.com/office/drawing/2014/main" val="4120315308"/>
                    </a:ext>
                  </a:extLst>
                </a:gridCol>
                <a:gridCol w="2007775">
                  <a:extLst>
                    <a:ext uri="{9D8B030D-6E8A-4147-A177-3AD203B41FA5}">
                      <a16:colId xmlns:a16="http://schemas.microsoft.com/office/drawing/2014/main" val="3145289996"/>
                    </a:ext>
                  </a:extLst>
                </a:gridCol>
                <a:gridCol w="1618769">
                  <a:extLst>
                    <a:ext uri="{9D8B030D-6E8A-4147-A177-3AD203B41FA5}">
                      <a16:colId xmlns:a16="http://schemas.microsoft.com/office/drawing/2014/main" val="1278867286"/>
                    </a:ext>
                  </a:extLst>
                </a:gridCol>
              </a:tblGrid>
              <a:tr h="43878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COSA by Classification</a:t>
                      </a:r>
                    </a:p>
                  </a:txBody>
                  <a:tcPr marL="0" marR="0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236519"/>
                  </a:ext>
                </a:extLst>
              </a:tr>
              <a:tr h="85009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Function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Revenue Requirement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Percentage of Total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110703"/>
                  </a:ext>
                </a:extLst>
              </a:tr>
              <a:tr h="425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$6,088,569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935984"/>
                  </a:ext>
                </a:extLst>
              </a:tr>
              <a:tr h="425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$36,867,907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44.2%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768511"/>
                  </a:ext>
                </a:extLst>
              </a:tr>
              <a:tr h="425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$40,533,300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48.5%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1778758"/>
                  </a:ext>
                </a:extLst>
              </a:tr>
              <a:tr h="425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 Assignment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$-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0269811"/>
                  </a:ext>
                </a:extLst>
              </a:tr>
              <a:tr h="42504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$83,489,775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100.0%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077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6025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29974B-8CBF-2D32-4D89-2A9E0C14F8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Recommended rate/method changes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 descr="Close-up of a meter&#10;&#10;Description automatically generated">
            <a:extLst>
              <a:ext uri="{FF2B5EF4-FFF2-40B4-BE49-F238E27FC236}">
                <a16:creationId xmlns:a16="http://schemas.microsoft.com/office/drawing/2014/main" id="{987800F6-EED9-A1CD-F9EE-EA11352FC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88" y="2053914"/>
            <a:ext cx="1963648" cy="1314508"/>
          </a:xfrm>
          <a:prstGeom prst="rect">
            <a:avLst/>
          </a:prstGeom>
        </p:spPr>
      </p:pic>
      <p:pic>
        <p:nvPicPr>
          <p:cNvPr id="16" name="Picture 15" descr="A large electrical power plant&#10;&#10;Description automatically generated with medium confidence">
            <a:extLst>
              <a:ext uri="{FF2B5EF4-FFF2-40B4-BE49-F238E27FC236}">
                <a16:creationId xmlns:a16="http://schemas.microsoft.com/office/drawing/2014/main" id="{B7B794C8-CFC1-5C7D-C044-EC1661497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12" y="387025"/>
            <a:ext cx="1963647" cy="1466190"/>
          </a:xfrm>
          <a:prstGeom prst="rect">
            <a:avLst/>
          </a:prstGeom>
        </p:spPr>
      </p:pic>
      <p:pic>
        <p:nvPicPr>
          <p:cNvPr id="18" name="Picture 17" descr="Power lines in a field&#10;&#10;Description automatically generated">
            <a:extLst>
              <a:ext uri="{FF2B5EF4-FFF2-40B4-BE49-F238E27FC236}">
                <a16:creationId xmlns:a16="http://schemas.microsoft.com/office/drawing/2014/main" id="{A57E671F-E7D9-A3A6-E0A1-0EE23BB63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387025"/>
            <a:ext cx="5300261" cy="2981397"/>
          </a:xfrm>
          <a:prstGeom prst="rect">
            <a:avLst/>
          </a:prstGeom>
        </p:spPr>
      </p:pic>
      <p:pic>
        <p:nvPicPr>
          <p:cNvPr id="24" name="Picture 23" descr="A pair of people looking at a tablet&#10;&#10;Description automatically generated">
            <a:extLst>
              <a:ext uri="{FF2B5EF4-FFF2-40B4-BE49-F238E27FC236}">
                <a16:creationId xmlns:a16="http://schemas.microsoft.com/office/drawing/2014/main" id="{E344ADCE-0CB4-1F11-5A89-EA715A243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96" y="404895"/>
            <a:ext cx="2249507" cy="14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72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strategy – recommendation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4EADFB-B69E-50A7-89BF-265FC059E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2405"/>
            <a:ext cx="10515600" cy="4857372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Update rates in line with COS</a:t>
            </a:r>
          </a:p>
          <a:p>
            <a:pPr lvl="1"/>
            <a:r>
              <a:rPr lang="en-US" b="1" dirty="0"/>
              <a:t>Increase base rates and reduce PCA:</a:t>
            </a:r>
            <a:r>
              <a:rPr lang="en-US" dirty="0"/>
              <a:t> Net system average – 9% cost reduction</a:t>
            </a:r>
          </a:p>
          <a:p>
            <a:pPr lvl="1"/>
            <a:r>
              <a:rPr lang="en-US" dirty="0"/>
              <a:t>Maintain general structure of current rates (i.e., not adding or removing tiers)</a:t>
            </a:r>
          </a:p>
          <a:p>
            <a:pPr lvl="1"/>
            <a:r>
              <a:rPr lang="en-US" dirty="0"/>
              <a:t>Increase Demand Charges where applicable to align Fixed Cost recovery in line with COS</a:t>
            </a:r>
          </a:p>
          <a:p>
            <a:pPr lvl="1"/>
            <a:r>
              <a:rPr lang="en-US" dirty="0"/>
              <a:t>Updates to Residential NEM 2.0: Reduce customer charge, add demand charge</a:t>
            </a:r>
          </a:p>
          <a:p>
            <a:endParaRPr lang="en-US" dirty="0"/>
          </a:p>
          <a:p>
            <a:r>
              <a:rPr lang="en-US" dirty="0"/>
              <a:t>Update PCA calculation method to include historical and forecasted power supply costs</a:t>
            </a:r>
          </a:p>
          <a:p>
            <a:pPr lvl="1"/>
            <a:r>
              <a:rPr lang="en-US" dirty="0"/>
              <a:t>Set PCA at $0.01/kWh</a:t>
            </a:r>
          </a:p>
          <a:p>
            <a:endParaRPr lang="en-US" dirty="0"/>
          </a:p>
          <a:p>
            <a:r>
              <a:rPr lang="en-US" dirty="0"/>
              <a:t>Update EC – to be based on 36 months forecast of costs, to roughly align with compliance periods</a:t>
            </a:r>
          </a:p>
          <a:p>
            <a:pPr lvl="1"/>
            <a:r>
              <a:rPr lang="en-US" dirty="0"/>
              <a:t>Keep EC at current rate $0.00407/kWh until next scheduled calculation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95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2F68110-B542-98A2-9746-4899F7A38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B2B791E-3A44-5689-4C62-EA1427FCB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strategy – recommendation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BC29F-BD98-03E6-59D6-0DD7F31A0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FB6394-DB6E-5895-922A-569EAF8AA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970" y="1556379"/>
            <a:ext cx="10884058" cy="35696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C79761B-8DBC-D4E0-69D7-DA3357187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970" y="5370353"/>
            <a:ext cx="10884058" cy="73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8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4357684-2C05-F9A5-26C7-B12A81163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270FD6-A835-5828-47FE-68E86FF62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dirty="0" err="1"/>
              <a:t>ec</a:t>
            </a:r>
            <a:r>
              <a:rPr lang="en-US" dirty="0"/>
              <a:t> Method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107F937-FD37-B699-5399-540713AC4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2405"/>
            <a:ext cx="10515600" cy="46081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Intent: </a:t>
            </a:r>
          </a:p>
          <a:p>
            <a:r>
              <a:rPr lang="en-US" dirty="0"/>
              <a:t>To recover costs associated with Renewable Portfolio Standard (RPS), Greenhouse Gas (GHG), and other applicable laws/regulations related to renewable energy and emissions reductions</a:t>
            </a:r>
          </a:p>
          <a:p>
            <a:r>
              <a:rPr lang="en-US" dirty="0"/>
              <a:t>The EC is a direct pass-through on each customer’s bill </a:t>
            </a:r>
          </a:p>
          <a:p>
            <a:pPr marL="0" indent="0">
              <a:buNone/>
            </a:pPr>
            <a:r>
              <a:rPr lang="en-US" b="1" dirty="0"/>
              <a:t>Current Method: </a:t>
            </a:r>
          </a:p>
          <a:p>
            <a:r>
              <a:rPr lang="en-US" dirty="0"/>
              <a:t>Budgeted Fiscal Year – Net RPS and GHG costs divided by forecasted energy sales to determine EC</a:t>
            </a:r>
          </a:p>
          <a:p>
            <a:r>
              <a:rPr lang="en-US" dirty="0"/>
              <a:t>Reconciliation of actual cost and budgeted costs occurs in the following year EC calculation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6EB266-4ADC-EEBD-AC8F-884D90880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005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F027646-5C20-7FB5-478D-3D7297A93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2BC351-492E-771E-8E99-DE9DDCE23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EC Method – Key observations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1D896D-A4F3-5EED-3DF7-882CB0A4B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6155EC-4B63-075F-FDFD-096DBDAB3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EC method calculates 12 months of environmental costs – this differs from compliance periods, which are typically based on 36 months of projected costs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75E1B2A-D5CB-6E3B-A0F9-53D2EA16B3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822847"/>
              </p:ext>
            </p:extLst>
          </p:nvPr>
        </p:nvGraphicFramePr>
        <p:xfrm>
          <a:off x="1502179" y="3290870"/>
          <a:ext cx="4029335" cy="21716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4697">
                  <a:extLst>
                    <a:ext uri="{9D8B030D-6E8A-4147-A177-3AD203B41FA5}">
                      <a16:colId xmlns:a16="http://schemas.microsoft.com/office/drawing/2014/main" val="1415242889"/>
                    </a:ext>
                  </a:extLst>
                </a:gridCol>
                <a:gridCol w="1144697">
                  <a:extLst>
                    <a:ext uri="{9D8B030D-6E8A-4147-A177-3AD203B41FA5}">
                      <a16:colId xmlns:a16="http://schemas.microsoft.com/office/drawing/2014/main" val="3320291329"/>
                    </a:ext>
                  </a:extLst>
                </a:gridCol>
                <a:gridCol w="732607">
                  <a:extLst>
                    <a:ext uri="{9D8B030D-6E8A-4147-A177-3AD203B41FA5}">
                      <a16:colId xmlns:a16="http://schemas.microsoft.com/office/drawing/2014/main" val="3789738740"/>
                    </a:ext>
                  </a:extLst>
                </a:gridCol>
                <a:gridCol w="1007334">
                  <a:extLst>
                    <a:ext uri="{9D8B030D-6E8A-4147-A177-3AD203B41FA5}">
                      <a16:colId xmlns:a16="http://schemas.microsoft.com/office/drawing/2014/main" val="180002953"/>
                    </a:ext>
                  </a:extLst>
                </a:gridCol>
              </a:tblGrid>
              <a:tr h="7097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RPS Compliance Period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Begins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Ends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Duration (Years)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732797"/>
                  </a:ext>
                </a:extLst>
              </a:tr>
              <a:tr h="2436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2011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2013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84830737"/>
                  </a:ext>
                </a:extLst>
              </a:tr>
              <a:tr h="2436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2014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2016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14873186"/>
                  </a:ext>
                </a:extLst>
              </a:tr>
              <a:tr h="2436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2017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2020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47691610"/>
                  </a:ext>
                </a:extLst>
              </a:tr>
              <a:tr h="2436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2021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2024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0865028"/>
                  </a:ext>
                </a:extLst>
              </a:tr>
              <a:tr h="2436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2025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2027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8058817"/>
                  </a:ext>
                </a:extLst>
              </a:tr>
              <a:tr h="2436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2028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2030 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6158172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E656C32-D6FE-E015-CEA3-25D9A2140B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7382943"/>
              </p:ext>
            </p:extLst>
          </p:nvPr>
        </p:nvGraphicFramePr>
        <p:xfrm>
          <a:off x="6754850" y="3290869"/>
          <a:ext cx="3825448" cy="21717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50">
                  <a:extLst>
                    <a:ext uri="{9D8B030D-6E8A-4147-A177-3AD203B41FA5}">
                      <a16:colId xmlns:a16="http://schemas.microsoft.com/office/drawing/2014/main" val="1245715015"/>
                    </a:ext>
                  </a:extLst>
                </a:gridCol>
                <a:gridCol w="746429">
                  <a:extLst>
                    <a:ext uri="{9D8B030D-6E8A-4147-A177-3AD203B41FA5}">
                      <a16:colId xmlns:a16="http://schemas.microsoft.com/office/drawing/2014/main" val="947841927"/>
                    </a:ext>
                  </a:extLst>
                </a:gridCol>
                <a:gridCol w="746429">
                  <a:extLst>
                    <a:ext uri="{9D8B030D-6E8A-4147-A177-3AD203B41FA5}">
                      <a16:colId xmlns:a16="http://schemas.microsoft.com/office/drawing/2014/main" val="3291460182"/>
                    </a:ext>
                  </a:extLst>
                </a:gridCol>
                <a:gridCol w="1026340">
                  <a:extLst>
                    <a:ext uri="{9D8B030D-6E8A-4147-A177-3AD203B41FA5}">
                      <a16:colId xmlns:a16="http://schemas.microsoft.com/office/drawing/2014/main" val="602242448"/>
                    </a:ext>
                  </a:extLst>
                </a:gridCol>
              </a:tblGrid>
              <a:tr h="6381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GHG Compliance Period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Begins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Ends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Duration (Years)</a:t>
                      </a:r>
                      <a:endParaRPr lang="en-US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862590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2013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2014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0080140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2015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2017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790224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2018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2020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3763185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2021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2023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4234845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5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2024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2026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84166240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6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2027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2029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2560744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7</a:t>
                      </a:r>
                      <a:endParaRPr lang="en-US" sz="1100" b="1" i="0" u="none" strike="noStrike" dirty="0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2030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u="none" strike="noStrike">
                          <a:effectLst/>
                        </a:rPr>
                        <a:t>2032 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u="none" strike="noStrike" dirty="0">
                          <a:effectLst/>
                        </a:rPr>
                        <a:t>3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033638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78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AE909F1-64C2-15AC-010B-BC8F61C6A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5B4513-FB82-7E94-D699-28759FE0C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</a:t>
            </a:r>
            <a:r>
              <a:rPr lang="en-US" dirty="0" err="1"/>
              <a:t>ec</a:t>
            </a:r>
            <a:r>
              <a:rPr lang="en-US" dirty="0"/>
              <a:t>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78DF3E-DBFC-0EE2-8A17-53293099AD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3BF7861A-27E6-7641-A2B4-DD5BAA636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8049644"/>
              </p:ext>
            </p:extLst>
          </p:nvPr>
        </p:nvGraphicFramePr>
        <p:xfrm>
          <a:off x="838200" y="2009140"/>
          <a:ext cx="10515597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1049587994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297089895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9785406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Proposed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769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12 months projected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36 months projected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Spreads out compliance period costs more evenly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773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Add inclusion of emissions reduction technology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Proactively address cost allocation for this kind of procurement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0545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Reconcile with net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Reconcile with net costs, but allow for use of estimates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Estimates of net costs may be applicable if more complicated resource acquisitions are made in the future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14013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97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53265C3-24D7-8AFB-5248-10A4646D5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52B4508-E5E0-1582-AB6A-F7F0D7313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CC475FA-3500-37FE-41B8-F85ADD6A3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Timeline and Summary of Rates Update Components</a:t>
            </a:r>
          </a:p>
          <a:p>
            <a:r>
              <a:rPr lang="en-US" dirty="0"/>
              <a:t>Cost of Service (COS) Process</a:t>
            </a:r>
          </a:p>
          <a:p>
            <a:r>
              <a:rPr lang="en-US" dirty="0"/>
              <a:t>Updated Revenue Requirement</a:t>
            </a:r>
          </a:p>
          <a:p>
            <a:r>
              <a:rPr lang="en-US" dirty="0"/>
              <a:t>Review of COS Study</a:t>
            </a:r>
          </a:p>
          <a:p>
            <a:r>
              <a:rPr lang="en-US" dirty="0"/>
              <a:t>Recommended Rate Changes</a:t>
            </a:r>
          </a:p>
          <a:p>
            <a:pPr lvl="1"/>
            <a:r>
              <a:rPr lang="en-US" dirty="0"/>
              <a:t>Base Rates Updates</a:t>
            </a:r>
          </a:p>
          <a:p>
            <a:pPr lvl="1"/>
            <a:r>
              <a:rPr lang="en-US" dirty="0"/>
              <a:t>Power Cost Adjustment (PCA) Rate and Method Update</a:t>
            </a:r>
          </a:p>
          <a:p>
            <a:pPr lvl="1"/>
            <a:r>
              <a:rPr lang="en-US" dirty="0"/>
              <a:t>Environmental Charge (EC) Method Update</a:t>
            </a:r>
          </a:p>
          <a:p>
            <a:r>
              <a:rPr lang="en-US" dirty="0"/>
              <a:t>Customer Class Rate Changes and Impacts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14D37D-6CAF-A1CE-E233-A953175D1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03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9354956-2468-E3D0-8F29-EF675A9FF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FA9D742-61DD-9DDF-C8B6-036DEB34F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PCA Method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52CBDE4-2921-1670-C3BB-2B4C85E7B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2405"/>
            <a:ext cx="10515600" cy="460813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Intent: </a:t>
            </a:r>
          </a:p>
          <a:p>
            <a:r>
              <a:rPr lang="en-US" dirty="0"/>
              <a:t>To recover costs associated with fluctuations in net power supply costs  over time</a:t>
            </a:r>
          </a:p>
          <a:p>
            <a:r>
              <a:rPr lang="en-US" dirty="0"/>
              <a:t>PCA is a critical element considered by bond ratings companies (e.g., Fitch, Moodys, and S&amp;P) when calculating their ratings</a:t>
            </a:r>
          </a:p>
          <a:p>
            <a:r>
              <a:rPr lang="en-US" dirty="0"/>
              <a:t>Proper use of a PCA will contribute to increased credit ratings and reduced borrowing costs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Current Method: </a:t>
            </a:r>
          </a:p>
          <a:p>
            <a:r>
              <a:rPr lang="en-US" dirty="0"/>
              <a:t>Compares the most recent 12 months of power supply costs to power supply revenues from rates</a:t>
            </a:r>
          </a:p>
          <a:p>
            <a:r>
              <a:rPr lang="en-US" dirty="0"/>
              <a:t>The difference between the two totals is used as the PCA rate, in $/kWh.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EDD4A-10EA-0ABD-0CAB-B56400FD46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91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9179A9B-AC1F-B5C1-20DF-3BF121E54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5EA135-2CD4-CB88-A248-D4B9BBB2B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PCA Method – Key observations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8E2173-6234-1E1E-4848-2D39E06306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0B93512-0443-C689-2AF2-8BA86538C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Currently the PCA only considers historical power supply costs</a:t>
            </a:r>
          </a:p>
          <a:p>
            <a:endParaRPr lang="en-US" dirty="0"/>
          </a:p>
          <a:p>
            <a:r>
              <a:rPr lang="en-US" dirty="0"/>
              <a:t>This can be confusing for customers if spot or forward prices deviate significantly from the prior 12 months (e.g., PCA going up while current prices are going down)</a:t>
            </a:r>
          </a:p>
          <a:p>
            <a:endParaRPr lang="en-US" dirty="0"/>
          </a:p>
          <a:p>
            <a:r>
              <a:rPr lang="en-US" dirty="0"/>
              <a:t>Power supply costs are incurred in both the forward and spot markets, but this isn’t considered when only including historical expenses in the PCA</a:t>
            </a:r>
          </a:p>
          <a:p>
            <a:pPr lvl="1"/>
            <a:r>
              <a:rPr lang="en-US" dirty="0"/>
              <a:t>This leaves room for better cost causation alignment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5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6A6D062-9BAF-5AFE-59FA-EF4872EF3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EB56A7-231A-6F45-7012-CC51166BA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PCA Method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9A8B7-72C2-65F7-42C3-152C03705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93B2452-E320-DA26-39AD-2652FDF89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/>
              <a:t>Change timeframe evaluated from 12 months of history to 6 months of history and 12-month forecast of power supply costs vs projected revenues</a:t>
            </a:r>
          </a:p>
          <a:p>
            <a:pPr marL="514350" indent="-514350">
              <a:buAutoNum type="arabicPeriod"/>
            </a:pPr>
            <a:endParaRPr lang="en-US" dirty="0"/>
          </a:p>
          <a:p>
            <a:pPr marL="514350" indent="-514350">
              <a:buAutoNum type="arabicPeriod"/>
            </a:pPr>
            <a:r>
              <a:rPr lang="en-US" dirty="0"/>
              <a:t>Set minimum and maximum PCA rates of -$0.01/kWh and $0.05/kWh, respectively 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/>
              <a:t>To the extent actual power supply costs would result in a PCA outside of these limits, the difference may be deferred and incorporated into future PCA calculations</a:t>
            </a:r>
          </a:p>
        </p:txBody>
      </p:sp>
    </p:spTree>
    <p:extLst>
      <p:ext uri="{BB962C8B-B14F-4D97-AF65-F5344CB8AC3E}">
        <p14:creationId xmlns:p14="http://schemas.microsoft.com/office/powerpoint/2010/main" val="2251524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B85FAD3-D546-A654-761B-0C29D044E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C37656-8916-C60E-2703-670ED615C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PCA Method Changes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9F8AF-4593-F81A-E50B-7D806DB27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23</a:t>
            </a:fld>
            <a:endParaRPr lang="en-US" dirty="0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1963A91F-2BF6-BA95-7FC7-A77221DE00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753825"/>
              </p:ext>
            </p:extLst>
          </p:nvPr>
        </p:nvGraphicFramePr>
        <p:xfrm>
          <a:off x="444230" y="1580474"/>
          <a:ext cx="11303540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2954">
                  <a:extLst>
                    <a:ext uri="{9D8B030D-6E8A-4147-A177-3AD203B41FA5}">
                      <a16:colId xmlns:a16="http://schemas.microsoft.com/office/drawing/2014/main" val="1638147409"/>
                    </a:ext>
                  </a:extLst>
                </a:gridCol>
                <a:gridCol w="3612739">
                  <a:extLst>
                    <a:ext uri="{9D8B030D-6E8A-4147-A177-3AD203B41FA5}">
                      <a16:colId xmlns:a16="http://schemas.microsoft.com/office/drawing/2014/main" val="3106371914"/>
                    </a:ext>
                  </a:extLst>
                </a:gridCol>
                <a:gridCol w="3767847">
                  <a:extLst>
                    <a:ext uri="{9D8B030D-6E8A-4147-A177-3AD203B41FA5}">
                      <a16:colId xmlns:a16="http://schemas.microsoft.com/office/drawing/2014/main" val="30598717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Proposed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Impact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594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12 months historical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 months historical expense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Better align timing of costs with use and procurement of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311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12 months revenues based on budget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6 months historical 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Better align timing of costs with use and procurement of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4555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No forward-looking component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12 months projected expense and 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Better align timing of costs with use and procurement of resources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144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No minimum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Minimum PCA of -$0.01/kWh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Increase in reserves if significant reduction in power supply costs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887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No maximum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Maximum PCA of $0.05/kWh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Decrease in reserves if significant increase in power supply costs, can be a trigger to start new COS/Rates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7940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/>
                        <a:t>Summary </a:t>
                      </a:r>
                      <a:r>
                        <a:rPr lang="en-US" sz="1600" dirty="0"/>
                        <a:t>- full pass through of power supply expenses, but room to improve alignment between timing of costs and expenses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Summary </a:t>
                      </a:r>
                      <a:r>
                        <a:rPr lang="en-US" sz="1600" dirty="0"/>
                        <a:t>- near full pass through of power supply expenses, with stabilization from min and max rates, better timing between costs incurred by MID and services provided by those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5418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517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990705B-026F-BB1E-877F-47171BFF6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03B7342-4719-3BFA-7E62-912EE7F62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PCA Method Rate comparison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095A11-59F4-27E5-0A73-D787847D7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94B48-BCA0-1C1F-5DB5-DB0995D56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67CB72-1B84-8CF7-F68D-43CB1D437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844" y="1462405"/>
            <a:ext cx="10539510" cy="501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255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cost recovery – current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DC4AC3-141D-646F-6CDB-55BF54F943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860" y="1858643"/>
            <a:ext cx="9870279" cy="353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3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Fixed cost recovery – recommended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6F4EF1-D531-7682-A429-7E270CFDD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812" y="1871560"/>
            <a:ext cx="4938188" cy="35359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3FA6DF-4705-4138-A38F-E6C3AE397C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68511"/>
            <a:ext cx="4932091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41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5F4300C-CE7D-87FD-C2D9-8B1954574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C45331E-E012-1554-FBB8-B25945C22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strategy –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E668E-662B-A0E1-5F06-A4D88623E0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D4F710-8488-8A48-0BF2-2FAA2B2A8A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808" y="1462403"/>
            <a:ext cx="5340559" cy="49320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3B3B3CE-9CC3-14CB-AC5E-504FCBF006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441" y="1462402"/>
            <a:ext cx="5352752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97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29974B-8CBF-2D32-4D89-2A9E0C14F8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Recommended rates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 descr="Close-up of a meter&#10;&#10;Description automatically generated">
            <a:extLst>
              <a:ext uri="{FF2B5EF4-FFF2-40B4-BE49-F238E27FC236}">
                <a16:creationId xmlns:a16="http://schemas.microsoft.com/office/drawing/2014/main" id="{987800F6-EED9-A1CD-F9EE-EA11352FC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88" y="2053914"/>
            <a:ext cx="1963648" cy="1314508"/>
          </a:xfrm>
          <a:prstGeom prst="rect">
            <a:avLst/>
          </a:prstGeom>
        </p:spPr>
      </p:pic>
      <p:pic>
        <p:nvPicPr>
          <p:cNvPr id="16" name="Picture 15" descr="A large electrical power plant&#10;&#10;Description automatically generated with medium confidence">
            <a:extLst>
              <a:ext uri="{FF2B5EF4-FFF2-40B4-BE49-F238E27FC236}">
                <a16:creationId xmlns:a16="http://schemas.microsoft.com/office/drawing/2014/main" id="{B7B794C8-CFC1-5C7D-C044-EC1661497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12" y="387025"/>
            <a:ext cx="1963647" cy="1466190"/>
          </a:xfrm>
          <a:prstGeom prst="rect">
            <a:avLst/>
          </a:prstGeom>
        </p:spPr>
      </p:pic>
      <p:pic>
        <p:nvPicPr>
          <p:cNvPr id="18" name="Picture 17" descr="Power lines in a field&#10;&#10;Description automatically generated">
            <a:extLst>
              <a:ext uri="{FF2B5EF4-FFF2-40B4-BE49-F238E27FC236}">
                <a16:creationId xmlns:a16="http://schemas.microsoft.com/office/drawing/2014/main" id="{A57E671F-E7D9-A3A6-E0A1-0EE23BB63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387025"/>
            <a:ext cx="5300261" cy="2981397"/>
          </a:xfrm>
          <a:prstGeom prst="rect">
            <a:avLst/>
          </a:prstGeom>
        </p:spPr>
      </p:pic>
      <p:pic>
        <p:nvPicPr>
          <p:cNvPr id="24" name="Picture 23" descr="A pair of people looking at a tablet&#10;&#10;Description automatically generated">
            <a:extLst>
              <a:ext uri="{FF2B5EF4-FFF2-40B4-BE49-F238E27FC236}">
                <a16:creationId xmlns:a16="http://schemas.microsoft.com/office/drawing/2014/main" id="{E344ADCE-0CB4-1F11-5A89-EA715A243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96" y="404895"/>
            <a:ext cx="2249507" cy="14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17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29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5941298"/>
              </p:ext>
            </p:extLst>
          </p:nvPr>
        </p:nvGraphicFramePr>
        <p:xfrm>
          <a:off x="2253178" y="1761077"/>
          <a:ext cx="6698317" cy="4280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4922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746291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595756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1052764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407694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100890">
                  <a:extLst>
                    <a:ext uri="{9D8B030D-6E8A-4147-A177-3AD203B41FA5}">
                      <a16:colId xmlns:a16="http://schemas.microsoft.com/office/drawing/2014/main" val="2117738196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RES-2 Residential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$26.34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Tier 1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$0.0817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$0.1388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$0.0571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Tier 2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$0.2085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$0.2556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$0.0471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$20.34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-  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-  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$0.2212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$0.2387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$0.2342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$(0.0045)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18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56DC475-3688-F663-9409-99280C694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EE0BAB-5882-2193-1FC8-451D43A1E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Proposed </a:t>
            </a:r>
            <a:r>
              <a:rPr lang="en-US" dirty="0" err="1"/>
              <a:t>RateS</a:t>
            </a:r>
            <a:r>
              <a:rPr lang="en-US" dirty="0"/>
              <a:t> adoption timeline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70F97-66C6-37BB-9936-ED61EEF7A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82BD1CC4-B34B-2093-3F34-8C08D2A240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922719"/>
              </p:ext>
            </p:extLst>
          </p:nvPr>
        </p:nvGraphicFramePr>
        <p:xfrm>
          <a:off x="838200" y="1812974"/>
          <a:ext cx="10515600" cy="33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850">
                  <a:extLst>
                    <a:ext uri="{9D8B030D-6E8A-4147-A177-3AD203B41FA5}">
                      <a16:colId xmlns:a16="http://schemas.microsoft.com/office/drawing/2014/main" val="3145578803"/>
                    </a:ext>
                  </a:extLst>
                </a:gridCol>
                <a:gridCol w="7524750">
                  <a:extLst>
                    <a:ext uri="{9D8B030D-6E8A-4147-A177-3AD203B41FA5}">
                      <a16:colId xmlns:a16="http://schemas.microsoft.com/office/drawing/2014/main" val="12261969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638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4/7/2026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RATES WORKSHOP: Propose Rates/Methods updates to the Board:</a:t>
                      </a:r>
                    </a:p>
                    <a:p>
                      <a:pPr marL="914400" indent="-454025">
                        <a:buAutoNum type="arabicPeriod"/>
                      </a:pPr>
                      <a:r>
                        <a:rPr lang="en-US" b="1" dirty="0"/>
                        <a:t>Base Rates</a:t>
                      </a:r>
                    </a:p>
                    <a:p>
                      <a:pPr marL="914400" indent="-454025">
                        <a:buAutoNum type="arabicPeriod"/>
                      </a:pPr>
                      <a:r>
                        <a:rPr lang="en-US" b="1" dirty="0"/>
                        <a:t>PCA</a:t>
                      </a:r>
                    </a:p>
                    <a:p>
                      <a:pPr marL="914400" indent="-454025">
                        <a:buAutoNum type="arabicPeriod"/>
                      </a:pPr>
                      <a:r>
                        <a:rPr lang="en-US" b="1" dirty="0"/>
                        <a:t>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996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4/18/2026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 of 45-day public notice for final adoption at 6/2/2026 Board meeting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074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~5/10/2026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With May bills, include one page information sheet on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138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6/2/2026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ADOPT NEW RATES/METHODS at BOARD MEETING: New base rates, update PCA and EC methods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179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7/1/2026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 Rates/Methods become effective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347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421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res2 – residential general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7AF916-A5EE-1D34-CAE3-DFF93FE58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367" y="2207828"/>
            <a:ext cx="5536633" cy="31155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FBFD3F-9D1D-3617-09C8-9AA4821389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95" y="2207828"/>
            <a:ext cx="5256739" cy="311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857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Average residential bill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31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5F1980F-CFB9-4C4D-C6B1-E7FDC2764B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7999835"/>
              </p:ext>
            </p:extLst>
          </p:nvPr>
        </p:nvGraphicFramePr>
        <p:xfrm>
          <a:off x="2164079" y="1629944"/>
          <a:ext cx="7232583" cy="3688080"/>
        </p:xfrm>
        <a:graphic>
          <a:graphicData uri="http://schemas.openxmlformats.org/drawingml/2006/table">
            <a:tbl>
              <a:tblPr/>
              <a:tblGrid>
                <a:gridCol w="2712219">
                  <a:extLst>
                    <a:ext uri="{9D8B030D-6E8A-4147-A177-3AD203B41FA5}">
                      <a16:colId xmlns:a16="http://schemas.microsoft.com/office/drawing/2014/main" val="3039843002"/>
                    </a:ext>
                  </a:extLst>
                </a:gridCol>
                <a:gridCol w="1506788">
                  <a:extLst>
                    <a:ext uri="{9D8B030D-6E8A-4147-A177-3AD203B41FA5}">
                      <a16:colId xmlns:a16="http://schemas.microsoft.com/office/drawing/2014/main" val="1649014802"/>
                    </a:ext>
                  </a:extLst>
                </a:gridCol>
                <a:gridCol w="1506788">
                  <a:extLst>
                    <a:ext uri="{9D8B030D-6E8A-4147-A177-3AD203B41FA5}">
                      <a16:colId xmlns:a16="http://schemas.microsoft.com/office/drawing/2014/main" val="859997221"/>
                    </a:ext>
                  </a:extLst>
                </a:gridCol>
                <a:gridCol w="1506788">
                  <a:extLst>
                    <a:ext uri="{9D8B030D-6E8A-4147-A177-3AD203B41FA5}">
                      <a16:colId xmlns:a16="http://schemas.microsoft.com/office/drawing/2014/main" val="416790208"/>
                    </a:ext>
                  </a:extLst>
                </a:gridCol>
              </a:tblGrid>
              <a:tr h="25293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Average Residential Bill (Summer - 747 kWh/Mo., Winter – 515 kWh/Mo.)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81545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0138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$30.00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$30.00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0008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04600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Tier 1 ($/kWh)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$0.0817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$0.1388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$0.0571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6568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Tier 2 ($/kWh)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$0.2085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$0.2556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$0.0471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01415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Adjustments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517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0561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0336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Average Bill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803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$156.71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$155.95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$(0.76)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6521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$118.87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$118.27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$(0.60)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09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10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Average residential bill – benchmarking to PG&amp;E, Modesto ID, Lodi and </a:t>
            </a:r>
            <a:r>
              <a:rPr lang="en-US" dirty="0" err="1"/>
              <a:t>turlock</a:t>
            </a:r>
            <a:r>
              <a:rPr lang="en-US" dirty="0"/>
              <a:t> id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C76F20-5D1E-9DB5-DB58-E5D724F88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553" y="1822565"/>
            <a:ext cx="5279594" cy="3212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6C8AB4-E3A0-0414-D0CC-FE5F999E13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855" y="1822565"/>
            <a:ext cx="5243014" cy="323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RES-2 Nem 2.0 – Residential Net energy Metering rate update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33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253131"/>
              </p:ext>
            </p:extLst>
          </p:nvPr>
        </p:nvGraphicFramePr>
        <p:xfrm>
          <a:off x="2525927" y="1889327"/>
          <a:ext cx="7140145" cy="38286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90424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782293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782293">
                  <a:extLst>
                    <a:ext uri="{9D8B030D-6E8A-4147-A177-3AD203B41FA5}">
                      <a16:colId xmlns:a16="http://schemas.microsoft.com/office/drawing/2014/main" val="2555830170"/>
                    </a:ext>
                  </a:extLst>
                </a:gridCol>
                <a:gridCol w="782293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1301421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01421">
                  <a:extLst>
                    <a:ext uri="{9D8B030D-6E8A-4147-A177-3AD203B41FA5}">
                      <a16:colId xmlns:a16="http://schemas.microsoft.com/office/drawing/2014/main" val="939654828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RES-2 NEM 2.0 Rate</a:t>
                      </a:r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$26.34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$65.00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$30.00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$(35.00)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Usage 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$0.06080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$0.1388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$0.078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71681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$20.34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$8.19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$8.19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9536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$5.19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$5.19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$0.067655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64813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Excess Generation Credit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$0.04950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$0.04950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6057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051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D8BF951-766A-DB0A-E26F-48BE55620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4885AD8-6B42-234D-D473-2CB7C1D48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res-2 NEM 2.0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FE17C-3BE7-F4E5-C564-2E95C82A4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514A0E-60A3-DFC1-EAD0-E664E987D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207828"/>
            <a:ext cx="5388186" cy="31198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2B6D0E-FA84-2078-C34C-3BFC7D23D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81" y="2207827"/>
            <a:ext cx="5438186" cy="311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22C1C4F-053A-E053-264F-6D8FC6A7E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FDB97C-2B39-D96D-918D-316203C6A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Proposed Next steps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66B5B-9557-7F3C-551A-2BBCCD993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35</a:t>
            </a:fld>
            <a:endParaRPr lang="en-US" dirty="0"/>
          </a:p>
        </p:txBody>
      </p:sp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2D0F5421-540E-B9BC-85DD-C3D182E1F4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7251248"/>
              </p:ext>
            </p:extLst>
          </p:nvPr>
        </p:nvGraphicFramePr>
        <p:xfrm>
          <a:off x="838200" y="1996440"/>
          <a:ext cx="10515600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0850">
                  <a:extLst>
                    <a:ext uri="{9D8B030D-6E8A-4147-A177-3AD203B41FA5}">
                      <a16:colId xmlns:a16="http://schemas.microsoft.com/office/drawing/2014/main" val="3145578803"/>
                    </a:ext>
                  </a:extLst>
                </a:gridCol>
                <a:gridCol w="7524750">
                  <a:extLst>
                    <a:ext uri="{9D8B030D-6E8A-4147-A177-3AD203B41FA5}">
                      <a16:colId xmlns:a16="http://schemas.microsoft.com/office/drawing/2014/main" val="12261969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Task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2638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4/18/2026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 of 45-day window for final rate/method adoption at 6/2/2026 Board meeting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50742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~5/10/2026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With May bills, include information sheet on proposed changes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1385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6/2/2026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ADOPT NEW RATES/METHODS at BOARD MEETING: New base rates, update PCA rate and method, and update EC method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179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7/1/2026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New Rates/Methods become effective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347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52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29974B-8CBF-2D32-4D89-2A9E0C14F8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Questions?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 descr="Close-up of a meter&#10;&#10;Description automatically generated">
            <a:extLst>
              <a:ext uri="{FF2B5EF4-FFF2-40B4-BE49-F238E27FC236}">
                <a16:creationId xmlns:a16="http://schemas.microsoft.com/office/drawing/2014/main" id="{987800F6-EED9-A1CD-F9EE-EA11352FC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88" y="2053914"/>
            <a:ext cx="1963648" cy="1314508"/>
          </a:xfrm>
          <a:prstGeom prst="rect">
            <a:avLst/>
          </a:prstGeom>
        </p:spPr>
      </p:pic>
      <p:pic>
        <p:nvPicPr>
          <p:cNvPr id="16" name="Picture 15" descr="A large electrical power plant&#10;&#10;Description automatically generated with medium confidence">
            <a:extLst>
              <a:ext uri="{FF2B5EF4-FFF2-40B4-BE49-F238E27FC236}">
                <a16:creationId xmlns:a16="http://schemas.microsoft.com/office/drawing/2014/main" id="{B7B794C8-CFC1-5C7D-C044-EC1661497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12" y="387025"/>
            <a:ext cx="1963647" cy="1466190"/>
          </a:xfrm>
          <a:prstGeom prst="rect">
            <a:avLst/>
          </a:prstGeom>
        </p:spPr>
      </p:pic>
      <p:pic>
        <p:nvPicPr>
          <p:cNvPr id="18" name="Picture 17" descr="Power lines in a field&#10;&#10;Description automatically generated">
            <a:extLst>
              <a:ext uri="{FF2B5EF4-FFF2-40B4-BE49-F238E27FC236}">
                <a16:creationId xmlns:a16="http://schemas.microsoft.com/office/drawing/2014/main" id="{A57E671F-E7D9-A3A6-E0A1-0EE23BB63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387025"/>
            <a:ext cx="5300261" cy="2981397"/>
          </a:xfrm>
          <a:prstGeom prst="rect">
            <a:avLst/>
          </a:prstGeom>
        </p:spPr>
      </p:pic>
      <p:pic>
        <p:nvPicPr>
          <p:cNvPr id="24" name="Picture 23" descr="A pair of people looking at a tablet&#10;&#10;Description automatically generated">
            <a:extLst>
              <a:ext uri="{FF2B5EF4-FFF2-40B4-BE49-F238E27FC236}">
                <a16:creationId xmlns:a16="http://schemas.microsoft.com/office/drawing/2014/main" id="{E344ADCE-0CB4-1F11-5A89-EA715A243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96" y="404895"/>
            <a:ext cx="2249507" cy="14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82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12DACD-6B73-7817-60D4-0CC1ABDB34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Supplemental Slides</a:t>
            </a:r>
          </a:p>
        </p:txBody>
      </p:sp>
    </p:spTree>
    <p:extLst>
      <p:ext uri="{BB962C8B-B14F-4D97-AF65-F5344CB8AC3E}">
        <p14:creationId xmlns:p14="http://schemas.microsoft.com/office/powerpoint/2010/main" val="36262318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1529974B-8CBF-2D32-4D89-2A9E0C14F80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Recommended rates for all classes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4" name="Picture 13" descr="Close-up of a meter&#10;&#10;Description automatically generated">
            <a:extLst>
              <a:ext uri="{FF2B5EF4-FFF2-40B4-BE49-F238E27FC236}">
                <a16:creationId xmlns:a16="http://schemas.microsoft.com/office/drawing/2014/main" id="{987800F6-EED9-A1CD-F9EE-EA11352FC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088" y="2053914"/>
            <a:ext cx="1963648" cy="1314508"/>
          </a:xfrm>
          <a:prstGeom prst="rect">
            <a:avLst/>
          </a:prstGeom>
        </p:spPr>
      </p:pic>
      <p:pic>
        <p:nvPicPr>
          <p:cNvPr id="16" name="Picture 15" descr="A large electrical power plant&#10;&#10;Description automatically generated with medium confidence">
            <a:extLst>
              <a:ext uri="{FF2B5EF4-FFF2-40B4-BE49-F238E27FC236}">
                <a16:creationId xmlns:a16="http://schemas.microsoft.com/office/drawing/2014/main" id="{B7B794C8-CFC1-5C7D-C044-EC16614979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912" y="387025"/>
            <a:ext cx="1963647" cy="1466190"/>
          </a:xfrm>
          <a:prstGeom prst="rect">
            <a:avLst/>
          </a:prstGeom>
        </p:spPr>
      </p:pic>
      <p:pic>
        <p:nvPicPr>
          <p:cNvPr id="18" name="Picture 17" descr="Power lines in a field&#10;&#10;Description automatically generated">
            <a:extLst>
              <a:ext uri="{FF2B5EF4-FFF2-40B4-BE49-F238E27FC236}">
                <a16:creationId xmlns:a16="http://schemas.microsoft.com/office/drawing/2014/main" id="{A57E671F-E7D9-A3A6-E0A1-0EE23BB63A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325" y="387025"/>
            <a:ext cx="5300261" cy="2981397"/>
          </a:xfrm>
          <a:prstGeom prst="rect">
            <a:avLst/>
          </a:prstGeom>
        </p:spPr>
      </p:pic>
      <p:pic>
        <p:nvPicPr>
          <p:cNvPr id="24" name="Picture 23" descr="A pair of people looking at a tablet&#10;&#10;Description automatically generated">
            <a:extLst>
              <a:ext uri="{FF2B5EF4-FFF2-40B4-BE49-F238E27FC236}">
                <a16:creationId xmlns:a16="http://schemas.microsoft.com/office/drawing/2014/main" id="{E344ADCE-0CB4-1F11-5A89-EA715A243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696" y="404895"/>
            <a:ext cx="2249507" cy="149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1963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0074D21-9872-1EBE-E2D2-114463F1B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A33873-AF4E-B6D3-FF17-27EC4A95A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Average residential bill – benchmarking to PG&amp;E and Modesto ID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F0C4B-3885-92CC-DB38-1F6BA1E1A9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39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52A8DFE-A783-9910-D040-5C1CD813BC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9771835"/>
              </p:ext>
            </p:extLst>
          </p:nvPr>
        </p:nvGraphicFramePr>
        <p:xfrm>
          <a:off x="591553" y="1462405"/>
          <a:ext cx="5011152" cy="4108220"/>
        </p:xfrm>
        <a:graphic>
          <a:graphicData uri="http://schemas.openxmlformats.org/drawingml/2006/table">
            <a:tbl>
              <a:tblPr/>
              <a:tblGrid>
                <a:gridCol w="2084702">
                  <a:extLst>
                    <a:ext uri="{9D8B030D-6E8A-4147-A177-3AD203B41FA5}">
                      <a16:colId xmlns:a16="http://schemas.microsoft.com/office/drawing/2014/main" val="3039843002"/>
                    </a:ext>
                  </a:extLst>
                </a:gridCol>
                <a:gridCol w="1431757">
                  <a:extLst>
                    <a:ext uri="{9D8B030D-6E8A-4147-A177-3AD203B41FA5}">
                      <a16:colId xmlns:a16="http://schemas.microsoft.com/office/drawing/2014/main" val="1649014802"/>
                    </a:ext>
                  </a:extLst>
                </a:gridCol>
                <a:gridCol w="1494693">
                  <a:extLst>
                    <a:ext uri="{9D8B030D-6E8A-4147-A177-3AD203B41FA5}">
                      <a16:colId xmlns:a16="http://schemas.microsoft.com/office/drawing/2014/main" val="859997221"/>
                    </a:ext>
                  </a:extLst>
                </a:gridCol>
              </a:tblGrid>
              <a:tr h="31874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Average Residential Bill Comparison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815456"/>
                  </a:ext>
                </a:extLst>
              </a:tr>
              <a:tr h="566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0138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 Average Bills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000806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$156.71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$155.95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04600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$118.87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$118.27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65683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01415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PG&amp;E Average Bills</a:t>
                      </a:r>
                      <a:r>
                        <a:rPr lang="en-US" sz="1400" b="1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5170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$315.09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0561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$217.23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0336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803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65217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$(158.38)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$(159.14)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0900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$(98.36)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$(98.96)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849473"/>
                  </a:ext>
                </a:extLst>
              </a:tr>
              <a:tr h="49581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Notes:</a:t>
                      </a:r>
                    </a:p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  As of 09/01/25 rates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24086"/>
                  </a:ext>
                </a:extLst>
              </a:tr>
            </a:tbl>
          </a:graphicData>
        </a:graphic>
      </p:graphicFrame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169EBA48-4285-FF14-86F7-7E987E8C686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8171706"/>
              </p:ext>
            </p:extLst>
          </p:nvPr>
        </p:nvGraphicFramePr>
        <p:xfrm>
          <a:off x="6589295" y="1462405"/>
          <a:ext cx="5011152" cy="4108220"/>
        </p:xfrm>
        <a:graphic>
          <a:graphicData uri="http://schemas.openxmlformats.org/drawingml/2006/table">
            <a:tbl>
              <a:tblPr/>
              <a:tblGrid>
                <a:gridCol w="2084702">
                  <a:extLst>
                    <a:ext uri="{9D8B030D-6E8A-4147-A177-3AD203B41FA5}">
                      <a16:colId xmlns:a16="http://schemas.microsoft.com/office/drawing/2014/main" val="3039843002"/>
                    </a:ext>
                  </a:extLst>
                </a:gridCol>
                <a:gridCol w="1431757">
                  <a:extLst>
                    <a:ext uri="{9D8B030D-6E8A-4147-A177-3AD203B41FA5}">
                      <a16:colId xmlns:a16="http://schemas.microsoft.com/office/drawing/2014/main" val="1649014802"/>
                    </a:ext>
                  </a:extLst>
                </a:gridCol>
                <a:gridCol w="1494693">
                  <a:extLst>
                    <a:ext uri="{9D8B030D-6E8A-4147-A177-3AD203B41FA5}">
                      <a16:colId xmlns:a16="http://schemas.microsoft.com/office/drawing/2014/main" val="859997221"/>
                    </a:ext>
                  </a:extLst>
                </a:gridCol>
              </a:tblGrid>
              <a:tr h="31874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Average Residential Bill Comparison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815456"/>
                  </a:ext>
                </a:extLst>
              </a:tr>
              <a:tr h="566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0138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 Average Bills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000806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$156.71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$155.95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04600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$118.87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$118.27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65683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01415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Modesto ID Average Bills</a:t>
                      </a:r>
                      <a:endParaRPr lang="en-US" sz="14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5170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$191.48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0561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$123.83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0336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803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65217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$(34.77)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$(35.53)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0900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$(4.96)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$(5.56)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849473"/>
                  </a:ext>
                </a:extLst>
              </a:tr>
              <a:tr h="495819">
                <a:tc gridSpan="3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24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09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12C34F0-820F-561F-47F1-A732C985ED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739E5E-94CD-13E8-489D-7C04B1D1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– Rates update components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01B2FA9E-99FC-4E2F-3279-A65FC7C978E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2016161"/>
              </p:ext>
            </p:extLst>
          </p:nvPr>
        </p:nvGraphicFramePr>
        <p:xfrm>
          <a:off x="532398" y="1885660"/>
          <a:ext cx="11127204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6238">
                  <a:extLst>
                    <a:ext uri="{9D8B030D-6E8A-4147-A177-3AD203B41FA5}">
                      <a16:colId xmlns:a16="http://schemas.microsoft.com/office/drawing/2014/main" val="923509142"/>
                    </a:ext>
                  </a:extLst>
                </a:gridCol>
                <a:gridCol w="3710483">
                  <a:extLst>
                    <a:ext uri="{9D8B030D-6E8A-4147-A177-3AD203B41FA5}">
                      <a16:colId xmlns:a16="http://schemas.microsoft.com/office/drawing/2014/main" val="2913000019"/>
                    </a:ext>
                  </a:extLst>
                </a:gridCol>
                <a:gridCol w="3710483">
                  <a:extLst>
                    <a:ext uri="{9D8B030D-6E8A-4147-A177-3AD203B41FA5}">
                      <a16:colId xmlns:a16="http://schemas.microsoft.com/office/drawing/2014/main" val="414390637"/>
                    </a:ext>
                  </a:extLst>
                </a:gridCol>
              </a:tblGrid>
              <a:tr h="35711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Item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Recommended Timing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042315"/>
                  </a:ext>
                </a:extLst>
              </a:tr>
              <a:tr h="892120">
                <a:tc>
                  <a:txBody>
                    <a:bodyPr/>
                    <a:lstStyle/>
                    <a:p>
                      <a:r>
                        <a:rPr lang="en-US" dirty="0"/>
                        <a:t>Base Rates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Resource Adequacy (RA) prices are the main driver for new rates; align new rates with newest COS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Effective 7/1/2026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9390169"/>
                  </a:ext>
                </a:extLst>
              </a:tr>
              <a:tr h="624484">
                <a:tc>
                  <a:txBody>
                    <a:bodyPr/>
                    <a:lstStyle/>
                    <a:p>
                      <a:r>
                        <a:rPr lang="en-US" dirty="0"/>
                        <a:t>PCA method and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To better align timing of power supply procurement and power consumption; floor and ceiling rates for rate stability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Method effective 7/1/2026; first rate calculation effective 11/1/2026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084959"/>
                  </a:ext>
                </a:extLst>
              </a:tr>
              <a:tr h="892120">
                <a:tc>
                  <a:txBody>
                    <a:bodyPr/>
                    <a:lstStyle/>
                    <a:p>
                      <a:r>
                        <a:rPr lang="en-US" dirty="0"/>
                        <a:t>EC 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Update to average 36-months of cost to better align with compliance periods; include decarbonization costs as applicable to EC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Method effective 7/1/2026; first rate calculation effective FY28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500897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A3DA6-0D60-E116-087C-D101C04B6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105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979E89C-772A-9F8A-F1DD-F0DD93D2D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A40325-6D8D-0AC3-FC86-BDC1C9B87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Average residential bill – benchmarking to TID and </a:t>
            </a:r>
            <a:r>
              <a:rPr lang="en-US" dirty="0" err="1"/>
              <a:t>lodi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53103-A60D-828C-755B-65FE9D2B3D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40</a:t>
            </a:fld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09F30E3-A1BD-2FBC-EA3C-74B7F557ED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4662340"/>
              </p:ext>
            </p:extLst>
          </p:nvPr>
        </p:nvGraphicFramePr>
        <p:xfrm>
          <a:off x="591553" y="1462405"/>
          <a:ext cx="5011152" cy="4108220"/>
        </p:xfrm>
        <a:graphic>
          <a:graphicData uri="http://schemas.openxmlformats.org/drawingml/2006/table">
            <a:tbl>
              <a:tblPr/>
              <a:tblGrid>
                <a:gridCol w="2084702">
                  <a:extLst>
                    <a:ext uri="{9D8B030D-6E8A-4147-A177-3AD203B41FA5}">
                      <a16:colId xmlns:a16="http://schemas.microsoft.com/office/drawing/2014/main" val="3039843002"/>
                    </a:ext>
                  </a:extLst>
                </a:gridCol>
                <a:gridCol w="1431757">
                  <a:extLst>
                    <a:ext uri="{9D8B030D-6E8A-4147-A177-3AD203B41FA5}">
                      <a16:colId xmlns:a16="http://schemas.microsoft.com/office/drawing/2014/main" val="1649014802"/>
                    </a:ext>
                  </a:extLst>
                </a:gridCol>
                <a:gridCol w="1494693">
                  <a:extLst>
                    <a:ext uri="{9D8B030D-6E8A-4147-A177-3AD203B41FA5}">
                      <a16:colId xmlns:a16="http://schemas.microsoft.com/office/drawing/2014/main" val="859997221"/>
                    </a:ext>
                  </a:extLst>
                </a:gridCol>
              </a:tblGrid>
              <a:tr h="31874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Average Residential Bill Comparison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815456"/>
                  </a:ext>
                </a:extLst>
              </a:tr>
              <a:tr h="566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0138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 Average Bills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000806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$156.71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$155.95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04600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$118.87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$118.27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65683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01415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TID Average Bills</a:t>
                      </a:r>
                      <a:endParaRPr lang="en-US" sz="14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5170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$130.92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0561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$92.64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0336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803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65217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$25.79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$25.03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0900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$26.23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$25.63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849473"/>
                  </a:ext>
                </a:extLst>
              </a:tr>
              <a:tr h="495819">
                <a:tc gridSpan="3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24086"/>
                  </a:ext>
                </a:extLst>
              </a:tr>
            </a:tbl>
          </a:graphicData>
        </a:graphic>
      </p:graphicFrame>
      <p:graphicFrame>
        <p:nvGraphicFramePr>
          <p:cNvPr id="2" name="Content Placeholder 7">
            <a:extLst>
              <a:ext uri="{FF2B5EF4-FFF2-40B4-BE49-F238E27FC236}">
                <a16:creationId xmlns:a16="http://schemas.microsoft.com/office/drawing/2014/main" id="{51C55CD3-B619-E5DE-7AB9-2A0B601356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846545"/>
              </p:ext>
            </p:extLst>
          </p:nvPr>
        </p:nvGraphicFramePr>
        <p:xfrm>
          <a:off x="6589295" y="1462405"/>
          <a:ext cx="5011152" cy="4108220"/>
        </p:xfrm>
        <a:graphic>
          <a:graphicData uri="http://schemas.openxmlformats.org/drawingml/2006/table">
            <a:tbl>
              <a:tblPr/>
              <a:tblGrid>
                <a:gridCol w="2084702">
                  <a:extLst>
                    <a:ext uri="{9D8B030D-6E8A-4147-A177-3AD203B41FA5}">
                      <a16:colId xmlns:a16="http://schemas.microsoft.com/office/drawing/2014/main" val="3039843002"/>
                    </a:ext>
                  </a:extLst>
                </a:gridCol>
                <a:gridCol w="1431757">
                  <a:extLst>
                    <a:ext uri="{9D8B030D-6E8A-4147-A177-3AD203B41FA5}">
                      <a16:colId xmlns:a16="http://schemas.microsoft.com/office/drawing/2014/main" val="1649014802"/>
                    </a:ext>
                  </a:extLst>
                </a:gridCol>
                <a:gridCol w="1494693">
                  <a:extLst>
                    <a:ext uri="{9D8B030D-6E8A-4147-A177-3AD203B41FA5}">
                      <a16:colId xmlns:a16="http://schemas.microsoft.com/office/drawing/2014/main" val="859997221"/>
                    </a:ext>
                  </a:extLst>
                </a:gridCol>
              </a:tblGrid>
              <a:tr h="318741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Average Residential Bill Comparison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815456"/>
                  </a:ext>
                </a:extLst>
              </a:tr>
              <a:tr h="56665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70138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MID Average Bills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2000806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$156.71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$155.95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04600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$118.87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$118.27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365683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01415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Lodi Average Bills</a:t>
                      </a:r>
                      <a:endParaRPr lang="en-US" sz="1400" b="1" i="0" u="none" strike="noStrike" baseline="300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25170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$156.77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605618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$113.22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70336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38035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65217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$(0.06)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$(0.82)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09004"/>
                  </a:ext>
                </a:extLst>
              </a:tr>
              <a:tr h="2479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$5.65 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$5.05</a:t>
                      </a: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1849473"/>
                  </a:ext>
                </a:extLst>
              </a:tr>
              <a:tr h="495819">
                <a:tc gridSpan="3"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00240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564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41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5913478"/>
              </p:ext>
            </p:extLst>
          </p:nvPr>
        </p:nvGraphicFramePr>
        <p:xfrm>
          <a:off x="2253177" y="1759491"/>
          <a:ext cx="7047233" cy="4145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9302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847899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47899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847899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75377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088857">
                  <a:extLst>
                    <a:ext uri="{9D8B030D-6E8A-4147-A177-3AD203B41FA5}">
                      <a16:colId xmlns:a16="http://schemas.microsoft.com/office/drawing/2014/main" val="267067740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AG-2 – Agricultural Demand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Rate Unit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Unit Results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Rate Unit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COS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Current Rate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Customer Charge ($/Month)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$123.34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$100.00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$100.00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Energy Charge ($/kWh)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$0.07334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Summer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$0.0817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$0.1343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$0.0526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Winter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$0.0817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$0.1343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$0.0526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Demand Charge ($/kW)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$20.68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Summer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$7.50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$7.50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Winter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$4.50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$4.50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EC Adjustment ($/kWh)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$0.004070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$0.004070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PCA Adjustment ($/kWh)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$0.067655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$0.0100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Average Rate ($/kWh)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$0.2834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$0.2543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$0.2492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$0.0051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0323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AG-2 – AGRICULTURAL DEMAND general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9AD9A3-A48C-BEFB-671B-E5831851A2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375" y="2166271"/>
            <a:ext cx="5218625" cy="32619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8B14F6-8947-FBDF-BDA4-D59A7847D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781" y="2166271"/>
            <a:ext cx="4988019" cy="3261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66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C3C0BCA-881F-A131-7AA9-F6DB298F3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CB6270-F84C-D36A-C791-1351884F3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35C792-4EB4-90E8-2953-ED47AB227D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43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47209A7-0B8F-0C66-3797-A405575680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4276080"/>
              </p:ext>
            </p:extLst>
          </p:nvPr>
        </p:nvGraphicFramePr>
        <p:xfrm>
          <a:off x="2253178" y="1751367"/>
          <a:ext cx="7474353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9193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885274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85274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999855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263315">
                  <a:extLst>
                    <a:ext uri="{9D8B030D-6E8A-4147-A177-3AD203B41FA5}">
                      <a16:colId xmlns:a16="http://schemas.microsoft.com/office/drawing/2014/main" val="3169244014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TR-1 Large Demand Transmission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$946.21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$1,000.00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$1,000.00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$0.0708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$0.0610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$0.08674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$0.02574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$0.0610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$0.08674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$0.02574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$19.72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$17.00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$17.00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$7.00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$0.1149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$0.1554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$0.1389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$(0.0165)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25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D9A20CA-1401-3F0E-19D9-D85F1BF07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8107BAA-35D1-1ADA-8359-F0CD0A72A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TR-1 – LARGE DEMAND TRANSMISSION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3E2F8-1B4A-33FB-637D-AF18A8B3B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0675A8-CE2A-83FA-EF5C-2DFB3C356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66271"/>
            <a:ext cx="5218626" cy="32619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26AF72-B2D3-82FF-FEFB-F308F7666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779" y="2166271"/>
            <a:ext cx="4988021" cy="32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6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45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40039"/>
              </p:ext>
            </p:extLst>
          </p:nvPr>
        </p:nvGraphicFramePr>
        <p:xfrm>
          <a:off x="2253177" y="1756215"/>
          <a:ext cx="7540528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3027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932605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932605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932605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74734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124952">
                  <a:extLst>
                    <a:ext uri="{9D8B030D-6E8A-4147-A177-3AD203B41FA5}">
                      <a16:colId xmlns:a16="http://schemas.microsoft.com/office/drawing/2014/main" val="2461823921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ED-1P Large Demand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$2,398.20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$1,100.00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$1,100.00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$0.07206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$0.0486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$0.08338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$0.03478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$0.0486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$0.08338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$0.03478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$32.75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$19.20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$22.50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$3.30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$19.20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$22.50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$3.30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$0.1343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$0.1568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$0.1401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$(0.0167)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22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C2168F6-E95A-709C-3D3A-61E530F4E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FED16F-2C4E-935D-8890-3CEC2BE90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ED-1P – LARGE DEMAND GENERAL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4191E2-49B3-E32E-8F08-B53AC511E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41C650-A239-3708-9C35-83115D7E8B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74946"/>
            <a:ext cx="5218625" cy="3261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4C0439-24E0-E767-3459-C1C1A4DF0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840" y="2174946"/>
            <a:ext cx="4986960" cy="327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47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769905"/>
              </p:ext>
            </p:extLst>
          </p:nvPr>
        </p:nvGraphicFramePr>
        <p:xfrm>
          <a:off x="2253178" y="1751367"/>
          <a:ext cx="7474353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9193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885274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85274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999855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11442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263315">
                  <a:extLst>
                    <a:ext uri="{9D8B030D-6E8A-4147-A177-3AD203B41FA5}">
                      <a16:colId xmlns:a16="http://schemas.microsoft.com/office/drawing/2014/main" val="3169244014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ED-2 Large Demand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$2,151.97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$1,100.00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$1,100.00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$0.07232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$0.0667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$0.10898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$0.04228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$0.0667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$0.10898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$0.04228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$33.12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$20.00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$0.1741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$0.1865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$0.1853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$(0.0012)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86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CA36202-EE54-4C11-2850-D90FB78A4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BFC0F63-D6B8-373F-E57E-93A68E943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ED-2 – LARGE DEMAND GENERAL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191DC-92BD-9864-2D5C-424C5D3054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CB188C-C11C-29D0-7227-5B2A2F506F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6840" y="2183621"/>
            <a:ext cx="4986960" cy="326194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69748B-1EAD-F1A8-87DC-84E5EE7CB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183620"/>
            <a:ext cx="5218625" cy="326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76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55AC4DA-B1AE-DD61-4387-00CB246E3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D96F90-5A2E-2161-D644-27DE949A3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E7E7D1-FC91-0B58-F2B0-65FE0EB1B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49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F24E8BD-357C-946F-1337-670FE95F17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53177" y="1756215"/>
          <a:ext cx="7540528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43027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932605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932605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932605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74734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124952">
                  <a:extLst>
                    <a:ext uri="{9D8B030D-6E8A-4147-A177-3AD203B41FA5}">
                      <a16:colId xmlns:a16="http://schemas.microsoft.com/office/drawing/2014/main" val="2461823921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ED-2P Large Primary Demand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$2,151.97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$1,535.00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$1,535.00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$0.07232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$0.0608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$0.08921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$0.02841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$0.0608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$0.08921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$0.02841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$33.12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$27.00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$33.00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$0.1364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$0.1701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$0.1512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$(0.0189)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602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2A75CE2B-40E0-D2AD-A5CE-20B2100F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4B9AB5A-069E-2019-0FC7-7D4584A64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819"/>
            <a:ext cx="10515600" cy="1097280"/>
          </a:xfrm>
        </p:spPr>
        <p:txBody>
          <a:bodyPr/>
          <a:lstStyle/>
          <a:p>
            <a:r>
              <a:rPr lang="en-US" dirty="0"/>
              <a:t>Summary – Projected Future Rate updates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F9638BE6-4C15-E793-D973-538FF20D3C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2865935"/>
              </p:ext>
            </p:extLst>
          </p:nvPr>
        </p:nvGraphicFramePr>
        <p:xfrm>
          <a:off x="532398" y="1462405"/>
          <a:ext cx="11127204" cy="50627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6238">
                  <a:extLst>
                    <a:ext uri="{9D8B030D-6E8A-4147-A177-3AD203B41FA5}">
                      <a16:colId xmlns:a16="http://schemas.microsoft.com/office/drawing/2014/main" val="923509142"/>
                    </a:ext>
                  </a:extLst>
                </a:gridCol>
                <a:gridCol w="3710483">
                  <a:extLst>
                    <a:ext uri="{9D8B030D-6E8A-4147-A177-3AD203B41FA5}">
                      <a16:colId xmlns:a16="http://schemas.microsoft.com/office/drawing/2014/main" val="2913000019"/>
                    </a:ext>
                  </a:extLst>
                </a:gridCol>
                <a:gridCol w="3710483">
                  <a:extLst>
                    <a:ext uri="{9D8B030D-6E8A-4147-A177-3AD203B41FA5}">
                      <a16:colId xmlns:a16="http://schemas.microsoft.com/office/drawing/2014/main" val="414390637"/>
                    </a:ext>
                  </a:extLst>
                </a:gridCol>
              </a:tblGrid>
              <a:tr h="357113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Item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Reason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Recommended Timing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042315"/>
                  </a:ext>
                </a:extLst>
              </a:tr>
              <a:tr h="892120">
                <a:tc>
                  <a:txBody>
                    <a:bodyPr/>
                    <a:lstStyle/>
                    <a:p>
                      <a:r>
                        <a:rPr lang="en-US" dirty="0"/>
                        <a:t>Time of Use (TOU) Rate functionality and Commercial EV 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Better alignment of cost causation with cost signals, however, more complicated. We will monitor performance of these rate updates to determine if there is a need for TOU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After AMI integrations improved and base rate updates are implemented.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3745977"/>
                  </a:ext>
                </a:extLst>
              </a:tr>
              <a:tr h="892120">
                <a:tc>
                  <a:txBody>
                    <a:bodyPr/>
                    <a:lstStyle/>
                    <a:p>
                      <a:r>
                        <a:rPr lang="en-US" dirty="0"/>
                        <a:t>Commercial </a:t>
                      </a:r>
                      <a:r>
                        <a:rPr lang="en-US"/>
                        <a:t>NEM 2</a:t>
                      </a:r>
                      <a:endParaRPr lang="en-US" dirty="0">
                        <a:highlight>
                          <a:srgbClr val="FFFF00"/>
                        </a:highligh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Commercial NEM 2 rates; align timing with RES NEM updates and match net billing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After </a:t>
                      </a:r>
                      <a:r>
                        <a:rPr lang="en-US" dirty="0"/>
                        <a:t>improved AMI </a:t>
                      </a:r>
                      <a:r>
                        <a:rPr lang="en-US"/>
                        <a:t>integration and TOU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372750"/>
                  </a:ext>
                </a:extLst>
              </a:tr>
              <a:tr h="1427391">
                <a:tc>
                  <a:txBody>
                    <a:bodyPr/>
                    <a:lstStyle/>
                    <a:p>
                      <a:r>
                        <a:rPr lang="en-US" dirty="0"/>
                        <a:t>Update Residential NEM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Current rate process with annual true up can be confusing for customers to understand; update to simpler monthly net billing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After improved AMI integration and TOU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287224"/>
                  </a:ext>
                </a:extLst>
              </a:tr>
              <a:tr h="892120">
                <a:tc>
                  <a:txBody>
                    <a:bodyPr/>
                    <a:lstStyle/>
                    <a:p>
                      <a:r>
                        <a:rPr lang="en-US" dirty="0"/>
                        <a:t>Energy Resources Reserves Update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Revisit and review current reserve target amounts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Discussion during FY 2026 to determine if changes are needed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7007297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87CCD-2D9A-2AC1-1898-E9F6EEAF8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389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07624BB-9650-9488-FF36-EC7867993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8369E05-AC83-AE40-B505-A8F3CE397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ED-2P – LARGE PRIMARY DEMAND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A5B9E-0368-EAC4-6613-920E73EB4A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FC19DB-73D2-7834-033A-D380204830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74947"/>
            <a:ext cx="5218625" cy="32706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DAEFCF-1B5D-18B5-B928-3A5C9B818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6840" y="2174947"/>
            <a:ext cx="4986960" cy="327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9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51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603204"/>
              </p:ext>
            </p:extLst>
          </p:nvPr>
        </p:nvGraphicFramePr>
        <p:xfrm>
          <a:off x="2253178" y="1755150"/>
          <a:ext cx="7727017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4162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999600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76207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974558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503948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968542">
                  <a:extLst>
                    <a:ext uri="{9D8B030D-6E8A-4147-A177-3AD203B41FA5}">
                      <a16:colId xmlns:a16="http://schemas.microsoft.com/office/drawing/2014/main" val="2607325470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ED-3 Medium Demand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$454.38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$350.00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$350.00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$0.0678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$0.08807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$0.02027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$0.0678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$0.08807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$0.02027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$30.64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$28.00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$33.00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$0.067655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$0.1618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$0.1959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$0.1726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$(0.0233)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0148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ED-3 – MEDIUM demand general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52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BED048-42D4-5FFC-E706-402AC8C0E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3079" y="2015954"/>
            <a:ext cx="5669179" cy="3484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A1E102-E35F-DCB5-CF4E-0216ACC34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52" y="2015955"/>
            <a:ext cx="5365770" cy="348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25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53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748705"/>
              </p:ext>
            </p:extLst>
          </p:nvPr>
        </p:nvGraphicFramePr>
        <p:xfrm>
          <a:off x="2253178" y="1753565"/>
          <a:ext cx="7745064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7456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1025918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36605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1067213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25188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022684">
                  <a:extLst>
                    <a:ext uri="{9D8B030D-6E8A-4147-A177-3AD203B41FA5}">
                      <a16:colId xmlns:a16="http://schemas.microsoft.com/office/drawing/2014/main" val="2199296657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ED-3V Medium Demand General Service (Voluntary)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$178.06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$200.00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$0.0699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$0.0991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$0.0292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$0.0699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$0.0991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$0.0292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$34.74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$30.00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$32.00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$17.50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$7.50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$0.067655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$0.1353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$0.1791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$0.1586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$(0.0205)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7E5EAE0-6A24-FDA0-C305-95EB73A56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20E7DE-6AAF-5F52-0EE2-3705C42E6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ED-3V – MEDIUM demand general service (VOLUNTARY)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6DBE9-7DE3-8EF7-F1EC-F08765630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54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B77851-9749-6309-34F1-95546B870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082" y="2015954"/>
            <a:ext cx="5365769" cy="34844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EFB60A-BF59-3110-8AE4-EBAAC9ED8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151" y="2015954"/>
            <a:ext cx="5669179" cy="348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639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55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9175864"/>
              </p:ext>
            </p:extLst>
          </p:nvPr>
        </p:nvGraphicFramePr>
        <p:xfrm>
          <a:off x="2253177" y="1755273"/>
          <a:ext cx="6987075" cy="41459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33733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845584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45584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845584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15701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100889">
                  <a:extLst>
                    <a:ext uri="{9D8B030D-6E8A-4147-A177-3AD203B41FA5}">
                      <a16:colId xmlns:a16="http://schemas.microsoft.com/office/drawing/2014/main" val="2120711209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ED-4 Small Demand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$152.87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$130.00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$130.00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$0.0704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$0.08847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$0.01807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$0.0704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$0.08847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$0.01807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$28.82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$27.50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$2.50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$17.50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$7.50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$0.1700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$0.2051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$0.1802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$(0.0249)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18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AC8D141-3B24-E614-29E5-FEA18ADF44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68B8AF-BE29-6D6D-6A05-DF8DA7BA0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ED-4 – small demand general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3E9A4-905D-AFF7-1294-275E5F7344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338975-72C3-D724-B89F-5759DB612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149" y="2015954"/>
            <a:ext cx="5669181" cy="34844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521975-8584-0A5C-AA92-3D1063591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82" y="2015955"/>
            <a:ext cx="5365770" cy="348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785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57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2646047"/>
              </p:ext>
            </p:extLst>
          </p:nvPr>
        </p:nvGraphicFramePr>
        <p:xfrm>
          <a:off x="2253177" y="1594172"/>
          <a:ext cx="7101374" cy="45970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84783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866809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66809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866809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45355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070809">
                  <a:extLst>
                    <a:ext uri="{9D8B030D-6E8A-4147-A177-3AD203B41FA5}">
                      <a16:colId xmlns:a16="http://schemas.microsoft.com/office/drawing/2014/main" val="4073442986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EGS-2 Small Commercial and Industrial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91440" lvl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Single Phase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$71.27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$55.00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$55.00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396046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91440" lvl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Three Phase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$71.27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$82.50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$82.50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83817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$0.1125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$0.1659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$0.0534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$0.1125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$0.1659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$0.0534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$25.02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-  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-  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-  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-  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$0.2247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$0.2369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$0.2327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$(0.0042)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648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58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696801"/>
              </p:ext>
            </p:extLst>
          </p:nvPr>
        </p:nvGraphicFramePr>
        <p:xfrm>
          <a:off x="2253177" y="1756201"/>
          <a:ext cx="7612719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0100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977123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977123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977123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62707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968543">
                  <a:extLst>
                    <a:ext uri="{9D8B030D-6E8A-4147-A177-3AD203B41FA5}">
                      <a16:colId xmlns:a16="http://schemas.microsoft.com/office/drawing/2014/main" val="3248004283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MD-3 Municipal &amp; Non-Profit Medium Demand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$661.62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$350.00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$350.00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$0.0628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$0.07978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$0.01709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$0.0628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$0.07978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$0.01709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$35.27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$26.00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$31.00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$10.00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$5.00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$0.2001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$0.1981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$0.1744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$(0.0237)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19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E323C70-236B-1E05-68B1-9090AAF2A9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DFC597-B727-1CBE-26DC-91EC015B3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md-3 municipal &amp; non-profit MEDIUM DEMAND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41CF0-7016-38DF-FE1F-E6DBDD9CE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59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623710-0006-0056-831F-EFD8DEF3C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331" y="1994477"/>
            <a:ext cx="5424237" cy="34510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DD9421-5C3B-F366-12D9-F37C4D08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4" y="1994478"/>
            <a:ext cx="5361126" cy="345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2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service – purpose and outcomes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4EADFB-B69E-50A7-89BF-265FC059E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Purpose:</a:t>
            </a:r>
            <a:r>
              <a:rPr lang="en-US" dirty="0"/>
              <a:t> Identify all costs of providing electric service and allocate those costs to each customer class in an equitable manner.</a:t>
            </a:r>
          </a:p>
          <a:p>
            <a:endParaRPr lang="en-US" dirty="0"/>
          </a:p>
          <a:p>
            <a:r>
              <a:rPr lang="en-US" b="1" dirty="0"/>
              <a:t>Outcome:</a:t>
            </a:r>
            <a:r>
              <a:rPr lang="en-US" dirty="0"/>
              <a:t> Determines whether current rates for each rate class are adequately recovering the cost to serve that class and identifies where adjustments may be needed.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82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draft rates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60</a:t>
            </a:fld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37D6F2-C939-484F-12BA-3EE21F237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3308831"/>
              </p:ext>
            </p:extLst>
          </p:nvPr>
        </p:nvGraphicFramePr>
        <p:xfrm>
          <a:off x="2253177" y="1751652"/>
          <a:ext cx="7173566" cy="40118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28986">
                  <a:extLst>
                    <a:ext uri="{9D8B030D-6E8A-4147-A177-3AD203B41FA5}">
                      <a16:colId xmlns:a16="http://schemas.microsoft.com/office/drawing/2014/main" val="263087167"/>
                    </a:ext>
                  </a:extLst>
                </a:gridCol>
                <a:gridCol w="885188">
                  <a:extLst>
                    <a:ext uri="{9D8B030D-6E8A-4147-A177-3AD203B41FA5}">
                      <a16:colId xmlns:a16="http://schemas.microsoft.com/office/drawing/2014/main" val="3286446121"/>
                    </a:ext>
                  </a:extLst>
                </a:gridCol>
                <a:gridCol w="885188">
                  <a:extLst>
                    <a:ext uri="{9D8B030D-6E8A-4147-A177-3AD203B41FA5}">
                      <a16:colId xmlns:a16="http://schemas.microsoft.com/office/drawing/2014/main" val="2663926296"/>
                    </a:ext>
                  </a:extLst>
                </a:gridCol>
                <a:gridCol w="885188">
                  <a:extLst>
                    <a:ext uri="{9D8B030D-6E8A-4147-A177-3AD203B41FA5}">
                      <a16:colId xmlns:a16="http://schemas.microsoft.com/office/drawing/2014/main" val="1089261076"/>
                    </a:ext>
                  </a:extLst>
                </a:gridCol>
                <a:gridCol w="1318205">
                  <a:extLst>
                    <a:ext uri="{9D8B030D-6E8A-4147-A177-3AD203B41FA5}">
                      <a16:colId xmlns:a16="http://schemas.microsoft.com/office/drawing/2014/main" val="1915041634"/>
                    </a:ext>
                  </a:extLst>
                </a:gridCol>
                <a:gridCol w="1070811">
                  <a:extLst>
                    <a:ext uri="{9D8B030D-6E8A-4147-A177-3AD203B41FA5}">
                      <a16:colId xmlns:a16="http://schemas.microsoft.com/office/drawing/2014/main" val="154088870"/>
                    </a:ext>
                  </a:extLst>
                </a:gridCol>
              </a:tblGrid>
              <a:tr h="299061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4B622C"/>
                          </a:solidFill>
                          <a:effectLst/>
                          <a:latin typeface="Calibri" panose="020F0502020204030204" pitchFamily="34" charset="0"/>
                        </a:rPr>
                        <a:t>MD-4 Municipal &amp; Non-Profit Small Demand General Service</a:t>
                      </a:r>
                    </a:p>
                  </a:txBody>
                  <a:tcPr marL="0" marR="0" marT="0" marB="0" anchor="b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4B622C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51250"/>
                  </a:ext>
                </a:extLst>
              </a:tr>
              <a:tr h="299061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Unit Results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Recommended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Change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1614454"/>
                  </a:ext>
                </a:extLst>
              </a:tr>
              <a:tr h="462939">
                <a:tc vMerge="1"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Rate Unit</a:t>
                      </a:r>
                    </a:p>
                  </a:txBody>
                  <a:tcPr marL="0" marR="0" marT="0" marB="0" anchor="b"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COS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Current Rate</a:t>
                      </a:r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 anchor="b"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B622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443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Customer Charge ($/Month)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$152.87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$130.00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$130.00 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57328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49509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Energy Charge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$0.07334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$0.0663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$0.08161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$0.01531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3726088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$0.0663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$0.08161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$0.01531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800524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Demand Charge ($/kW)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$25.20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Summer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$22.50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$25.00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$2.50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8152709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Winter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$9.00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$15.00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$6.00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078762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 Adjustment ($/kWh)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$0.004070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$0.00407 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$-</a:t>
                      </a: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03269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PCA Adjustment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N/A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$0.067655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$0.01000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$(0.057655)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66286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D0D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68473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Average Rate ($/kWh)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$0.1825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$0.2111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$0.1852 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$(0.0259)</a:t>
                      </a:r>
                    </a:p>
                  </a:txBody>
                  <a:tcPr marL="0" marR="0" marT="0" marB="0">
                    <a:solidFill>
                      <a:srgbClr val="E9EA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947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918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Cost of service analysis unit results </a:t>
            </a:r>
            <a:br>
              <a:rPr lang="en-US" dirty="0"/>
            </a:br>
            <a:r>
              <a:rPr lang="en-US" dirty="0"/>
              <a:t>md-4 municipal &amp; non-profit small DEMAND service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61</a:t>
            </a:fld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7080D72-A1CB-C9DA-BDBA-5470454D5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544" y="1994478"/>
            <a:ext cx="5361127" cy="34510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9F6048-111E-CC90-D236-14099B8A7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331" y="1994479"/>
            <a:ext cx="5426242" cy="345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34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Cost of service and rate design process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E31375A4-56A4-47D6-9801-1991572033F7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7BAA53-9E55-1854-857A-BB5B127C6BA1}"/>
              </a:ext>
            </a:extLst>
          </p:cNvPr>
          <p:cNvGrpSpPr>
            <a:grpSpLocks noChangeAspect="1"/>
          </p:cNvGrpSpPr>
          <p:nvPr/>
        </p:nvGrpSpPr>
        <p:grpSpPr>
          <a:xfrm>
            <a:off x="2684998" y="1558551"/>
            <a:ext cx="7311058" cy="4743191"/>
            <a:chOff x="1219200" y="1635591"/>
            <a:chExt cx="7010400" cy="4548133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236A82D-A627-79E5-A2FB-DEEDB3A2D34D}"/>
                </a:ext>
              </a:extLst>
            </p:cNvPr>
            <p:cNvGrpSpPr/>
            <p:nvPr/>
          </p:nvGrpSpPr>
          <p:grpSpPr>
            <a:xfrm>
              <a:off x="1219200" y="1635591"/>
              <a:ext cx="4343399" cy="4548133"/>
              <a:chOff x="1219200" y="1635591"/>
              <a:chExt cx="4343399" cy="4548133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E0B3329-6CC0-CA7C-0DCC-4DB98288D6B6}"/>
                  </a:ext>
                </a:extLst>
              </p:cNvPr>
              <p:cNvGrpSpPr/>
              <p:nvPr/>
            </p:nvGrpSpPr>
            <p:grpSpPr>
              <a:xfrm>
                <a:off x="1219200" y="1635591"/>
                <a:ext cx="4343399" cy="4548133"/>
                <a:chOff x="1219200" y="1635591"/>
                <a:chExt cx="4343399" cy="4548133"/>
              </a:xfrm>
            </p:grpSpPr>
            <p:sp>
              <p:nvSpPr>
                <p:cNvPr id="42" name="Pentagon 26">
                  <a:extLst>
                    <a:ext uri="{FF2B5EF4-FFF2-40B4-BE49-F238E27FC236}">
                      <a16:creationId xmlns:a16="http://schemas.microsoft.com/office/drawing/2014/main" id="{BEDD8434-357F-7DF5-52F6-9F3006B67ED1}"/>
                    </a:ext>
                  </a:extLst>
                </p:cNvPr>
                <p:cNvSpPr/>
                <p:nvPr/>
              </p:nvSpPr>
              <p:spPr>
                <a:xfrm>
                  <a:off x="1256778" y="1635591"/>
                  <a:ext cx="4038600" cy="838200"/>
                </a:xfrm>
                <a:prstGeom prst="homePlate">
                  <a:avLst>
                    <a:gd name="adj" fmla="val 32067"/>
                  </a:avLst>
                </a:prstGeom>
                <a:solidFill>
                  <a:srgbClr val="8FAD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3" name="Pentagon 27">
                  <a:extLst>
                    <a:ext uri="{FF2B5EF4-FFF2-40B4-BE49-F238E27FC236}">
                      <a16:creationId xmlns:a16="http://schemas.microsoft.com/office/drawing/2014/main" id="{58EEAFF0-2BA7-AFF2-D6B2-22806488C00F}"/>
                    </a:ext>
                  </a:extLst>
                </p:cNvPr>
                <p:cNvSpPr/>
                <p:nvPr/>
              </p:nvSpPr>
              <p:spPr>
                <a:xfrm>
                  <a:off x="1251558" y="2637716"/>
                  <a:ext cx="4311041" cy="2543883"/>
                </a:xfrm>
                <a:prstGeom prst="homePlate">
                  <a:avLst>
                    <a:gd name="adj" fmla="val 23696"/>
                  </a:avLst>
                </a:prstGeom>
                <a:solidFill>
                  <a:srgbClr val="245F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44" name="Pentagon 28">
                  <a:extLst>
                    <a:ext uri="{FF2B5EF4-FFF2-40B4-BE49-F238E27FC236}">
                      <a16:creationId xmlns:a16="http://schemas.microsoft.com/office/drawing/2014/main" id="{F1D657BC-6E34-993F-2E38-81CC29510FBF}"/>
                    </a:ext>
                  </a:extLst>
                </p:cNvPr>
                <p:cNvSpPr/>
                <p:nvPr/>
              </p:nvSpPr>
              <p:spPr>
                <a:xfrm>
                  <a:off x="1219200" y="5345524"/>
                  <a:ext cx="4038600" cy="838200"/>
                </a:xfrm>
                <a:prstGeom prst="homePlate">
                  <a:avLst>
                    <a:gd name="adj" fmla="val 32067"/>
                  </a:avLst>
                </a:prstGeom>
                <a:solidFill>
                  <a:srgbClr val="245F8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BB77547-3DA3-8491-3F10-D10106BEE9AE}"/>
                  </a:ext>
                </a:extLst>
              </p:cNvPr>
              <p:cNvSpPr txBox="1"/>
              <p:nvPr/>
            </p:nvSpPr>
            <p:spPr>
              <a:xfrm>
                <a:off x="1371600" y="1900802"/>
                <a:ext cx="838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STEP 1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58DF59F-0040-5EAD-4CF1-2359D57DE20F}"/>
                  </a:ext>
                </a:extLst>
              </p:cNvPr>
              <p:cNvSpPr txBox="1"/>
              <p:nvPr/>
            </p:nvSpPr>
            <p:spPr>
              <a:xfrm>
                <a:off x="1371600" y="2974584"/>
                <a:ext cx="838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STEP 2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CCDFBC9F-8257-5DFA-5BCB-FAD56C4A4CF5}"/>
                  </a:ext>
                </a:extLst>
              </p:cNvPr>
              <p:cNvSpPr txBox="1"/>
              <p:nvPr/>
            </p:nvSpPr>
            <p:spPr>
              <a:xfrm>
                <a:off x="1371600" y="4508262"/>
                <a:ext cx="838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STEP 4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3FF10299-EEC1-10CB-4683-A34226DF75A8}"/>
                  </a:ext>
                </a:extLst>
              </p:cNvPr>
              <p:cNvSpPr txBox="1"/>
              <p:nvPr/>
            </p:nvSpPr>
            <p:spPr>
              <a:xfrm>
                <a:off x="1371600" y="3783156"/>
                <a:ext cx="838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STEP 3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FEB56F6-B4AC-16A8-2B57-59F590236841}"/>
                  </a:ext>
                </a:extLst>
              </p:cNvPr>
              <p:cNvSpPr txBox="1"/>
              <p:nvPr/>
            </p:nvSpPr>
            <p:spPr>
              <a:xfrm>
                <a:off x="1371600" y="5625015"/>
                <a:ext cx="8382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STEP 5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4DFFC7E9-E1D5-B8AC-C283-EF1FDB1916CC}"/>
                  </a:ext>
                </a:extLst>
              </p:cNvPr>
              <p:cNvSpPr txBox="1"/>
              <p:nvPr/>
            </p:nvSpPr>
            <p:spPr>
              <a:xfrm>
                <a:off x="2254877" y="1793080"/>
                <a:ext cx="25521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Determine the revenue requirements of the utility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5EEA4D0-4415-B415-E278-148E6A262466}"/>
                  </a:ext>
                </a:extLst>
              </p:cNvPr>
              <p:cNvSpPr txBox="1"/>
              <p:nvPr/>
            </p:nvSpPr>
            <p:spPr>
              <a:xfrm>
                <a:off x="2254877" y="2777544"/>
                <a:ext cx="2933178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Unbundle costs by functions and services (power supply, transmission, distribution, etc.)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7FA0B5D-4A25-AA88-91AA-21F53DEF276C}"/>
                  </a:ext>
                </a:extLst>
              </p:cNvPr>
              <p:cNvCxnSpPr/>
              <p:nvPr/>
            </p:nvCxnSpPr>
            <p:spPr>
              <a:xfrm>
                <a:off x="1447800" y="3581400"/>
                <a:ext cx="373380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0B5316D-88FC-DAB7-C261-D1346D1F76E0}"/>
                  </a:ext>
                </a:extLst>
              </p:cNvPr>
              <p:cNvSpPr txBox="1"/>
              <p:nvPr/>
            </p:nvSpPr>
            <p:spPr>
              <a:xfrm>
                <a:off x="2254877" y="3671013"/>
                <a:ext cx="29331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Classify costs (demand, energy, customer costs, etc.)</a:t>
                </a:r>
              </a:p>
            </p:txBody>
          </p: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13055A0D-7388-DC69-B170-087A49933712}"/>
                  </a:ext>
                </a:extLst>
              </p:cNvPr>
              <p:cNvCxnSpPr/>
              <p:nvPr/>
            </p:nvCxnSpPr>
            <p:spPr>
              <a:xfrm>
                <a:off x="1409178" y="4267200"/>
                <a:ext cx="373380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7C11F9B6-5EF1-DDE6-4D02-E49C4A34BFDD}"/>
                  </a:ext>
                </a:extLst>
              </p:cNvPr>
              <p:cNvSpPr txBox="1"/>
              <p:nvPr/>
            </p:nvSpPr>
            <p:spPr>
              <a:xfrm>
                <a:off x="2254877" y="4408661"/>
                <a:ext cx="293317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Allocate cost among customer classes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810590B2-D0FB-D926-A4F7-07AB7EA435A8}"/>
                  </a:ext>
                </a:extLst>
              </p:cNvPr>
              <p:cNvSpPr txBox="1"/>
              <p:nvPr/>
            </p:nvSpPr>
            <p:spPr>
              <a:xfrm>
                <a:off x="2254877" y="5625015"/>
                <a:ext cx="29331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Design rates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6AE27F5-276F-9F3C-4365-BB5D9B152A92}"/>
                </a:ext>
              </a:extLst>
            </p:cNvPr>
            <p:cNvGrpSpPr/>
            <p:nvPr/>
          </p:nvGrpSpPr>
          <p:grpSpPr>
            <a:xfrm>
              <a:off x="5257800" y="1870816"/>
              <a:ext cx="2971800" cy="4123531"/>
              <a:chOff x="5715000" y="1870816"/>
              <a:chExt cx="2971800" cy="412353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FF0002-D25D-85DA-4F23-0F32BEB69987}"/>
                  </a:ext>
                </a:extLst>
              </p:cNvPr>
              <p:cNvSpPr txBox="1"/>
              <p:nvPr/>
            </p:nvSpPr>
            <p:spPr>
              <a:xfrm>
                <a:off x="5715000" y="1870816"/>
                <a:ext cx="29331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245F8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Revenue Requirement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8380CAC-30BB-50FC-F62F-EB3E28CD9248}"/>
                  </a:ext>
                </a:extLst>
              </p:cNvPr>
              <p:cNvSpPr txBox="1"/>
              <p:nvPr/>
            </p:nvSpPr>
            <p:spPr>
              <a:xfrm>
                <a:off x="5753622" y="3719976"/>
                <a:ext cx="29331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245F8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Cost Allocation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B7FFF4B-A16D-7A38-EB88-F8F3A64E86AC}"/>
                  </a:ext>
                </a:extLst>
              </p:cNvPr>
              <p:cNvSpPr txBox="1"/>
              <p:nvPr/>
            </p:nvSpPr>
            <p:spPr>
              <a:xfrm>
                <a:off x="5753622" y="5625015"/>
                <a:ext cx="29331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rgbClr val="245F8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Rate Design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6044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Revenue requirement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4EADFB-B69E-50A7-89BF-265FC059E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7541"/>
            <a:ext cx="10515600" cy="4581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Definition: </a:t>
            </a:r>
            <a:r>
              <a:rPr lang="en-US" i="1" dirty="0"/>
              <a:t>Total costs of providing electric service to customers in various rate classes to be recovered through rate revenue.</a:t>
            </a:r>
          </a:p>
          <a:p>
            <a:pPr marL="0" indent="0">
              <a:buNone/>
            </a:pPr>
            <a:endParaRPr lang="en-US" i="1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Calculates the cost each customer rate class incurs for electric service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For each customer rate class, rates should generate revenues equaling the class revenue requirement less any use of (or contribution to) reserves and/or debt for the test year.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Revenue Requirement is the foundation of a COS study.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571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9B5F713-9ACC-F051-5B30-E2A2A56A0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inputs to the revenue requirement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4EADFB-B69E-50A7-89BF-265FC059E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Fiscal Year (FY) 2026 Budget and adjustments to reflect expected conditions</a:t>
            </a:r>
          </a:p>
          <a:p>
            <a:r>
              <a:rPr lang="en-US" sz="2400" dirty="0"/>
              <a:t>Capital Improvement Plan (CIP) for FY 2026 – FY 2030 (used 5-year average):</a:t>
            </a:r>
          </a:p>
          <a:p>
            <a:pPr lvl="1"/>
            <a:r>
              <a:rPr lang="en-US" sz="2000" dirty="0"/>
              <a:t>$8.7 million of CIP in 5-year average</a:t>
            </a:r>
          </a:p>
          <a:p>
            <a:pPr lvl="1"/>
            <a:r>
              <a:rPr lang="en-US" sz="2000" dirty="0"/>
              <a:t>Distribution and substation enhancements, replacements</a:t>
            </a:r>
          </a:p>
          <a:p>
            <a:pPr lvl="1"/>
            <a:r>
              <a:rPr lang="en-US" sz="2000" dirty="0"/>
              <a:t>Funded through rate revenues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A2C41-C725-4C7D-97CB-6FA804374E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1375A4-56A4-47D6-9801-1991572033F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C5F9F1F-3EAE-AB58-26B7-D8DACB8570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44343593"/>
              </p:ext>
            </p:extLst>
          </p:nvPr>
        </p:nvGraphicFramePr>
        <p:xfrm>
          <a:off x="2032000" y="10101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186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itle Slide">
  <a:themeElements>
    <a:clrScheme name="NewG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B622C"/>
      </a:accent1>
      <a:accent2>
        <a:srgbClr val="8FAD50"/>
      </a:accent2>
      <a:accent3>
        <a:srgbClr val="706F6F"/>
      </a:accent3>
      <a:accent4>
        <a:srgbClr val="ABA9A9"/>
      </a:accent4>
      <a:accent5>
        <a:srgbClr val="245F82"/>
      </a:accent5>
      <a:accent6>
        <a:srgbClr val="FAB1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xt Layouts">
  <a:themeElements>
    <a:clrScheme name="NewG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B622C"/>
      </a:accent1>
      <a:accent2>
        <a:srgbClr val="8FAD50"/>
      </a:accent2>
      <a:accent3>
        <a:srgbClr val="706F6F"/>
      </a:accent3>
      <a:accent4>
        <a:srgbClr val="ABA9A9"/>
      </a:accent4>
      <a:accent5>
        <a:srgbClr val="245F82"/>
      </a:accent5>
      <a:accent6>
        <a:srgbClr val="FAB1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mages / Data">
  <a:themeElements>
    <a:clrScheme name="NewG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B622C"/>
      </a:accent1>
      <a:accent2>
        <a:srgbClr val="8FAD50"/>
      </a:accent2>
      <a:accent3>
        <a:srgbClr val="706F6F"/>
      </a:accent3>
      <a:accent4>
        <a:srgbClr val="ABA9A9"/>
      </a:accent4>
      <a:accent5>
        <a:srgbClr val="245F82"/>
      </a:accent5>
      <a:accent6>
        <a:srgbClr val="FAB1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mparisons">
  <a:themeElements>
    <a:clrScheme name="NewG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B622C"/>
      </a:accent1>
      <a:accent2>
        <a:srgbClr val="8FAD50"/>
      </a:accent2>
      <a:accent3>
        <a:srgbClr val="706F6F"/>
      </a:accent3>
      <a:accent4>
        <a:srgbClr val="ABA9A9"/>
      </a:accent4>
      <a:accent5>
        <a:srgbClr val="245F82"/>
      </a:accent5>
      <a:accent6>
        <a:srgbClr val="FAB1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xt/Image Splits">
  <a:themeElements>
    <a:clrScheme name="NewG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B622C"/>
      </a:accent1>
      <a:accent2>
        <a:srgbClr val="8FAD50"/>
      </a:accent2>
      <a:accent3>
        <a:srgbClr val="706F6F"/>
      </a:accent3>
      <a:accent4>
        <a:srgbClr val="ABA9A9"/>
      </a:accent4>
      <a:accent5>
        <a:srgbClr val="245F82"/>
      </a:accent5>
      <a:accent6>
        <a:srgbClr val="FAB1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ransitions">
  <a:themeElements>
    <a:clrScheme name="NewG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B622C"/>
      </a:accent1>
      <a:accent2>
        <a:srgbClr val="8FAD50"/>
      </a:accent2>
      <a:accent3>
        <a:srgbClr val="706F6F"/>
      </a:accent3>
      <a:accent4>
        <a:srgbClr val="ABA9A9"/>
      </a:accent4>
      <a:accent5>
        <a:srgbClr val="245F82"/>
      </a:accent5>
      <a:accent6>
        <a:srgbClr val="FAB1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Conclusions">
  <a:themeElements>
    <a:clrScheme name="NewGe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B622C"/>
      </a:accent1>
      <a:accent2>
        <a:srgbClr val="8FAD50"/>
      </a:accent2>
      <a:accent3>
        <a:srgbClr val="706F6F"/>
      </a:accent3>
      <a:accent4>
        <a:srgbClr val="ABA9A9"/>
      </a:accent4>
      <a:accent5>
        <a:srgbClr val="245F82"/>
      </a:accent5>
      <a:accent6>
        <a:srgbClr val="FAB13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4162</Words>
  <Application>Microsoft Office PowerPoint</Application>
  <PresentationFormat>Widescreen</PresentationFormat>
  <Paragraphs>1174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61</vt:i4>
      </vt:variant>
    </vt:vector>
  </HeadingPairs>
  <TitlesOfParts>
    <vt:vector size="73" baseType="lpstr">
      <vt:lpstr>Aptos Narrow</vt:lpstr>
      <vt:lpstr>Arial</vt:lpstr>
      <vt:lpstr>Calibri</vt:lpstr>
      <vt:lpstr>Calibri Light</vt:lpstr>
      <vt:lpstr>Segoe UI</vt:lpstr>
      <vt:lpstr>Title Slide</vt:lpstr>
      <vt:lpstr>Text Layouts</vt:lpstr>
      <vt:lpstr>Images / Data</vt:lpstr>
      <vt:lpstr>Comparisons</vt:lpstr>
      <vt:lpstr>Text/Image Splits</vt:lpstr>
      <vt:lpstr>Transitions</vt:lpstr>
      <vt:lpstr>Conclusions</vt:lpstr>
      <vt:lpstr>Merced irrigation district  Cost of service and Rate design study (Draft)</vt:lpstr>
      <vt:lpstr>Agenda</vt:lpstr>
      <vt:lpstr>Proposed RateS adoption timeline </vt:lpstr>
      <vt:lpstr>Summary – Rates update components</vt:lpstr>
      <vt:lpstr>Summary – Projected Future Rate updates</vt:lpstr>
      <vt:lpstr>Cost of service – purpose and outcomes</vt:lpstr>
      <vt:lpstr>Cost of service and rate design process</vt:lpstr>
      <vt:lpstr>Revenue requirement</vt:lpstr>
      <vt:lpstr>Key inputs to the revenue requirement</vt:lpstr>
      <vt:lpstr>Test year revenue requirement</vt:lpstr>
      <vt:lpstr>Cost of service  draft results</vt:lpstr>
      <vt:lpstr>Functionalization of revenue requirement</vt:lpstr>
      <vt:lpstr>classification of revenue requirement</vt:lpstr>
      <vt:lpstr>Recommended rate/method changes</vt:lpstr>
      <vt:lpstr>Rate strategy – recommendation</vt:lpstr>
      <vt:lpstr>Rate strategy – recommendation</vt:lpstr>
      <vt:lpstr>Current ec Method</vt:lpstr>
      <vt:lpstr>Current EC Method – Key observations</vt:lpstr>
      <vt:lpstr>proposed ec changes</vt:lpstr>
      <vt:lpstr>Current PCA Method</vt:lpstr>
      <vt:lpstr>Current PCA Method – Key observations</vt:lpstr>
      <vt:lpstr>Proposed PCA Method Changes</vt:lpstr>
      <vt:lpstr>Proposed PCA Method Changes</vt:lpstr>
      <vt:lpstr>Proposed PCA Method Rate comparison</vt:lpstr>
      <vt:lpstr>Fixed cost recovery – current</vt:lpstr>
      <vt:lpstr>Fixed cost recovery – recommended rates</vt:lpstr>
      <vt:lpstr>Rate strategy – Example</vt:lpstr>
      <vt:lpstr>Recommended rates</vt:lpstr>
      <vt:lpstr>Cost of service and draft rates</vt:lpstr>
      <vt:lpstr>Cost of service analysis unit results  res2 – residential general service</vt:lpstr>
      <vt:lpstr>Average residential bill </vt:lpstr>
      <vt:lpstr>Average residential bill – benchmarking to PG&amp;E, Modesto ID, Lodi and turlock id</vt:lpstr>
      <vt:lpstr>RES-2 Nem 2.0 – Residential Net energy Metering rate update</vt:lpstr>
      <vt:lpstr>Cost of service analysis unit results  res-2 NEM 2.0 Service</vt:lpstr>
      <vt:lpstr>Proposed Next steps</vt:lpstr>
      <vt:lpstr>Questions?</vt:lpstr>
      <vt:lpstr>Supplemental Slides</vt:lpstr>
      <vt:lpstr>Recommended rates for all classes</vt:lpstr>
      <vt:lpstr>Average residential bill – benchmarking to PG&amp;E and Modesto ID</vt:lpstr>
      <vt:lpstr>Average residential bill – benchmarking to TID and lodi</vt:lpstr>
      <vt:lpstr>Cost of service and draft rates</vt:lpstr>
      <vt:lpstr>Cost of service analysis unit results  AG-2 – AGRICULTURAL DEMAND general service</vt:lpstr>
      <vt:lpstr>Cost of service and draft rates</vt:lpstr>
      <vt:lpstr>Cost of service analysis unit results  TR-1 – LARGE DEMAND TRANSMISSION service</vt:lpstr>
      <vt:lpstr>Cost of service and draft rates</vt:lpstr>
      <vt:lpstr>Cost of service analysis unit results  ED-1P – LARGE DEMAND GENERAL service</vt:lpstr>
      <vt:lpstr>Cost of service and draft rates</vt:lpstr>
      <vt:lpstr>Cost of service analysis unit results  ED-2 – LARGE DEMAND GENERAL service</vt:lpstr>
      <vt:lpstr>Cost of service and draft rates</vt:lpstr>
      <vt:lpstr>Cost of service analysis unit results  ED-2P – LARGE PRIMARY DEMAND service</vt:lpstr>
      <vt:lpstr>Cost of service and draft rates</vt:lpstr>
      <vt:lpstr>Cost of service analysis unit results  ED-3 – MEDIUM demand general service</vt:lpstr>
      <vt:lpstr>Cost of service and draft rates</vt:lpstr>
      <vt:lpstr>Cost of service analysis unit results  ED-3V – MEDIUM demand general service (VOLUNTARY)</vt:lpstr>
      <vt:lpstr>Cost of service and draft rates</vt:lpstr>
      <vt:lpstr>Cost of service analysis unit results  ED-4 – small demand general service</vt:lpstr>
      <vt:lpstr>Cost of service and draft rates</vt:lpstr>
      <vt:lpstr>Cost of service and draft rates</vt:lpstr>
      <vt:lpstr>Cost of service analysis unit results  md-3 municipal &amp; non-profit MEDIUM DEMAND service</vt:lpstr>
      <vt:lpstr>Cost of service and draft rates</vt:lpstr>
      <vt:lpstr>Cost of service analysis unit results  md-4 municipal &amp; non-profit small DEMAND service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2026-04-13T21:26:15Z</dcterms:created>
  <dcterms:modified xsi:type="dcterms:W3CDTF">2026-04-13T21:27:46Z</dcterms:modified>
</cp:coreProperties>
</file>